
<file path=[Content_Types].xml><?xml version="1.0" encoding="utf-8"?>
<Types xmlns="http://schemas.openxmlformats.org/package/2006/content-types">
  <Default Extension="jpeg" ContentType="image/jpeg"/>
  <Default Extension="JPG" ContentType="image/.jpg"/>
  <Default Extension="png" ContentType="image/png"/>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6"/>
  </p:notesMasterIdLst>
  <p:sldIdLst>
    <p:sldId id="274" r:id="rId3"/>
    <p:sldId id="332" r:id="rId4"/>
    <p:sldId id="258" r:id="rId5"/>
    <p:sldId id="259" r:id="rId7"/>
    <p:sldId id="291" r:id="rId8"/>
    <p:sldId id="275" r:id="rId9"/>
    <p:sldId id="276" r:id="rId10"/>
    <p:sldId id="278" r:id="rId11"/>
    <p:sldId id="279" r:id="rId12"/>
    <p:sldId id="280" r:id="rId13"/>
    <p:sldId id="281" r:id="rId14"/>
    <p:sldId id="284" r:id="rId15"/>
    <p:sldId id="285" r:id="rId16"/>
    <p:sldId id="286" r:id="rId17"/>
    <p:sldId id="287" r:id="rId18"/>
    <p:sldId id="288" r:id="rId19"/>
    <p:sldId id="289" r:id="rId20"/>
    <p:sldId id="290" r:id="rId21"/>
    <p:sldId id="335" r:id="rId22"/>
    <p:sldId id="334" r:id="rId23"/>
    <p:sldId id="262" r:id="rId24"/>
    <p:sldId id="263" r:id="rId25"/>
    <p:sldId id="264" r:id="rId26"/>
    <p:sldId id="265" r:id="rId27"/>
    <p:sldId id="272" r:id="rId28"/>
    <p:sldId id="273" r:id="rId29"/>
    <p:sldId id="266" r:id="rId30"/>
    <p:sldId id="336" r:id="rId31"/>
    <p:sldId id="267" r:id="rId32"/>
    <p:sldId id="309" r:id="rId33"/>
    <p:sldId id="268" r:id="rId34"/>
    <p:sldId id="302" r:id="rId35"/>
    <p:sldId id="269" r:id="rId36"/>
    <p:sldId id="304" r:id="rId37"/>
    <p:sldId id="305" r:id="rId38"/>
    <p:sldId id="306" r:id="rId39"/>
    <p:sldId id="313" r:id="rId40"/>
    <p:sldId id="307" r:id="rId41"/>
    <p:sldId id="308" r:id="rId42"/>
    <p:sldId id="314" r:id="rId43"/>
    <p:sldId id="316" r:id="rId44"/>
    <p:sldId id="317" r:id="rId45"/>
    <p:sldId id="310" r:id="rId46"/>
    <p:sldId id="311" r:id="rId47"/>
    <p:sldId id="312" r:id="rId48"/>
    <p:sldId id="294" r:id="rId49"/>
    <p:sldId id="295" r:id="rId50"/>
    <p:sldId id="687" r:id="rId51"/>
    <p:sldId id="296" r:id="rId52"/>
    <p:sldId id="297" r:id="rId53"/>
    <p:sldId id="686" r:id="rId54"/>
    <p:sldId id="298" r:id="rId55"/>
    <p:sldId id="337" r:id="rId56"/>
    <p:sldId id="299" r:id="rId57"/>
    <p:sldId id="300" r:id="rId58"/>
    <p:sldId id="338" r:id="rId59"/>
    <p:sldId id="339" r:id="rId60"/>
    <p:sldId id="340" r:id="rId61"/>
    <p:sldId id="667" r:id="rId62"/>
    <p:sldId id="668" r:id="rId63"/>
    <p:sldId id="669" r:id="rId64"/>
    <p:sldId id="670" r:id="rId65"/>
    <p:sldId id="671" r:id="rId66"/>
    <p:sldId id="672" r:id="rId67"/>
    <p:sldId id="673" r:id="rId68"/>
    <p:sldId id="674" r:id="rId69"/>
    <p:sldId id="675" r:id="rId70"/>
    <p:sldId id="681" r:id="rId71"/>
    <p:sldId id="677" r:id="rId72"/>
    <p:sldId id="678" r:id="rId73"/>
    <p:sldId id="679" r:id="rId74"/>
    <p:sldId id="680" r:id="rId75"/>
    <p:sldId id="682" r:id="rId76"/>
    <p:sldId id="683" r:id="rId77"/>
    <p:sldId id="684" r:id="rId78"/>
    <p:sldId id="685" r:id="rId79"/>
    <p:sldId id="665" r:id="rId80"/>
    <p:sldId id="688" r:id="rId81"/>
    <p:sldId id="690" r:id="rId82"/>
    <p:sldId id="694" r:id="rId83"/>
    <p:sldId id="315" r:id="rId84"/>
    <p:sldId id="689" r:id="rId85"/>
    <p:sldId id="695" r:id="rId86"/>
    <p:sldId id="734" r:id="rId87"/>
    <p:sldId id="318" r:id="rId88"/>
    <p:sldId id="696" r:id="rId89"/>
    <p:sldId id="697" r:id="rId90"/>
    <p:sldId id="698" r:id="rId91"/>
    <p:sldId id="699" r:id="rId92"/>
    <p:sldId id="700" r:id="rId93"/>
    <p:sldId id="707" r:id="rId94"/>
    <p:sldId id="708" r:id="rId95"/>
    <p:sldId id="709" r:id="rId96"/>
    <p:sldId id="710" r:id="rId97"/>
    <p:sldId id="711" r:id="rId98"/>
    <p:sldId id="714" r:id="rId99"/>
    <p:sldId id="713" r:id="rId100"/>
    <p:sldId id="712" r:id="rId101"/>
    <p:sldId id="715" r:id="rId102"/>
    <p:sldId id="717" r:id="rId103"/>
    <p:sldId id="718" r:id="rId104"/>
    <p:sldId id="721" r:id="rId105"/>
    <p:sldId id="724" r:id="rId106"/>
    <p:sldId id="722" r:id="rId107"/>
    <p:sldId id="723" r:id="rId108"/>
    <p:sldId id="725" r:id="rId109"/>
    <p:sldId id="726" r:id="rId110"/>
    <p:sldId id="727" r:id="rId111"/>
    <p:sldId id="728" r:id="rId112"/>
    <p:sldId id="743" r:id="rId113"/>
    <p:sldId id="744" r:id="rId114"/>
    <p:sldId id="742" r:id="rId115"/>
    <p:sldId id="745" r:id="rId116"/>
    <p:sldId id="746" r:id="rId117"/>
    <p:sldId id="747" r:id="rId118"/>
    <p:sldId id="729" r:id="rId119"/>
    <p:sldId id="730" r:id="rId120"/>
    <p:sldId id="731" r:id="rId121"/>
    <p:sldId id="732" r:id="rId122"/>
    <p:sldId id="733" r:id="rId123"/>
    <p:sldId id="324" r:id="rId124"/>
    <p:sldId id="325" r:id="rId125"/>
    <p:sldId id="705" r:id="rId126"/>
    <p:sldId id="706" r:id="rId127"/>
    <p:sldId id="735" r:id="rId128"/>
    <p:sldId id="737" r:id="rId129"/>
    <p:sldId id="738" r:id="rId130"/>
    <p:sldId id="739" r:id="rId131"/>
    <p:sldId id="740" r:id="rId132"/>
    <p:sldId id="741" r:id="rId133"/>
  </p:sldIdLst>
  <p:sldSz cx="9144000" cy="6858000" type="screen4x3"/>
  <p:notesSz cx="6858000" cy="9144000"/>
  <p:custDataLst>
    <p:tags r:id="rId137"/>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93"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C0000"/>
    <a:srgbClr val="42423F"/>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32" autoAdjust="0"/>
    <p:restoredTop sz="94622" autoAdjust="0"/>
  </p:normalViewPr>
  <p:slideViewPr>
    <p:cSldViewPr showGuides="1">
      <p:cViewPr varScale="1">
        <p:scale>
          <a:sx n="105" d="100"/>
          <a:sy n="105" d="100"/>
        </p:scale>
        <p:origin x="1268" y="68"/>
      </p:cViewPr>
      <p:guideLst>
        <p:guide orient="horz" pos="2193"/>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99" Type="http://schemas.openxmlformats.org/officeDocument/2006/relationships/slide" Target="slides/slide96.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6.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notesMaster" Target="notesMasters/notesMaster1.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3.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7" Type="http://schemas.openxmlformats.org/officeDocument/2006/relationships/tags" Target="tags/tag5.xml"/><Relationship Id="rId136" Type="http://schemas.openxmlformats.org/officeDocument/2006/relationships/tableStyles" Target="tableStyles.xml"/><Relationship Id="rId135" Type="http://schemas.openxmlformats.org/officeDocument/2006/relationships/viewProps" Target="viewProps.xml"/><Relationship Id="rId134" Type="http://schemas.openxmlformats.org/officeDocument/2006/relationships/presProps" Target="presProps.xml"/><Relationship Id="rId133" Type="http://schemas.openxmlformats.org/officeDocument/2006/relationships/slide" Target="slides/slide130.xml"/><Relationship Id="rId132" Type="http://schemas.openxmlformats.org/officeDocument/2006/relationships/slide" Target="slides/slide129.xml"/><Relationship Id="rId131" Type="http://schemas.openxmlformats.org/officeDocument/2006/relationships/slide" Target="slides/slide128.xml"/><Relationship Id="rId130" Type="http://schemas.openxmlformats.org/officeDocument/2006/relationships/slide" Target="slides/slide127.xml"/><Relationship Id="rId13" Type="http://schemas.openxmlformats.org/officeDocument/2006/relationships/slide" Target="slides/slide10.xml"/><Relationship Id="rId129" Type="http://schemas.openxmlformats.org/officeDocument/2006/relationships/slide" Target="slides/slide126.xml"/><Relationship Id="rId128" Type="http://schemas.openxmlformats.org/officeDocument/2006/relationships/slide" Target="slides/slide125.xml"/><Relationship Id="rId127" Type="http://schemas.openxmlformats.org/officeDocument/2006/relationships/slide" Target="slides/slide124.xml"/><Relationship Id="rId126" Type="http://schemas.openxmlformats.org/officeDocument/2006/relationships/slide" Target="slides/slide123.xml"/><Relationship Id="rId125" Type="http://schemas.openxmlformats.org/officeDocument/2006/relationships/slide" Target="slides/slide122.xml"/><Relationship Id="rId124" Type="http://schemas.openxmlformats.org/officeDocument/2006/relationships/slide" Target="slides/slide121.xml"/><Relationship Id="rId123" Type="http://schemas.openxmlformats.org/officeDocument/2006/relationships/slide" Target="slides/slide120.xml"/><Relationship Id="rId122" Type="http://schemas.openxmlformats.org/officeDocument/2006/relationships/slide" Target="slides/slide119.xml"/><Relationship Id="rId121" Type="http://schemas.openxmlformats.org/officeDocument/2006/relationships/slide" Target="slides/slide118.xml"/><Relationship Id="rId120" Type="http://schemas.openxmlformats.org/officeDocument/2006/relationships/slide" Target="slides/slide117.xml"/><Relationship Id="rId12" Type="http://schemas.openxmlformats.org/officeDocument/2006/relationships/slide" Target="slides/slide9.xml"/><Relationship Id="rId119" Type="http://schemas.openxmlformats.org/officeDocument/2006/relationships/slide" Target="slides/slide116.xml"/><Relationship Id="rId118" Type="http://schemas.openxmlformats.org/officeDocument/2006/relationships/slide" Target="slides/slide115.xml"/><Relationship Id="rId117" Type="http://schemas.openxmlformats.org/officeDocument/2006/relationships/slide" Target="slides/slide114.xml"/><Relationship Id="rId116" Type="http://schemas.openxmlformats.org/officeDocument/2006/relationships/slide" Target="slides/slide113.xml"/><Relationship Id="rId115" Type="http://schemas.openxmlformats.org/officeDocument/2006/relationships/slide" Target="slides/slide112.xml"/><Relationship Id="rId114" Type="http://schemas.openxmlformats.org/officeDocument/2006/relationships/slide" Target="slides/slide111.xml"/><Relationship Id="rId113" Type="http://schemas.openxmlformats.org/officeDocument/2006/relationships/slide" Target="slides/slide110.xml"/><Relationship Id="rId112" Type="http://schemas.openxmlformats.org/officeDocument/2006/relationships/slide" Target="slides/slide109.xml"/><Relationship Id="rId111" Type="http://schemas.openxmlformats.org/officeDocument/2006/relationships/slide" Target="slides/slide108.xml"/><Relationship Id="rId110" Type="http://schemas.openxmlformats.org/officeDocument/2006/relationships/slide" Target="slides/slide107.xml"/><Relationship Id="rId11" Type="http://schemas.openxmlformats.org/officeDocument/2006/relationships/slide" Target="slides/slide8.xml"/><Relationship Id="rId109" Type="http://schemas.openxmlformats.org/officeDocument/2006/relationships/slide" Target="slides/slide106.xml"/><Relationship Id="rId108" Type="http://schemas.openxmlformats.org/officeDocument/2006/relationships/slide" Target="slides/slide105.xml"/><Relationship Id="rId107" Type="http://schemas.openxmlformats.org/officeDocument/2006/relationships/slide" Target="slides/slide104.xml"/><Relationship Id="rId106" Type="http://schemas.openxmlformats.org/officeDocument/2006/relationships/slide" Target="slides/slide103.xml"/><Relationship Id="rId105" Type="http://schemas.openxmlformats.org/officeDocument/2006/relationships/slide" Target="slides/slide102.xml"/><Relationship Id="rId104" Type="http://schemas.openxmlformats.org/officeDocument/2006/relationships/slide" Target="slides/slide101.xml"/><Relationship Id="rId103" Type="http://schemas.openxmlformats.org/officeDocument/2006/relationships/slide" Target="slides/slide100.xml"/><Relationship Id="rId102" Type="http://schemas.openxmlformats.org/officeDocument/2006/relationships/slide" Target="slides/slide99.xml"/><Relationship Id="rId101" Type="http://schemas.openxmlformats.org/officeDocument/2006/relationships/slide" Target="slides/slide98.xml"/><Relationship Id="rId100" Type="http://schemas.openxmlformats.org/officeDocument/2006/relationships/slide" Target="slides/slide97.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85638AC-5DAD-49CD-B8BD-4D6D8A272A03}" type="datetimeFigureOut">
              <a:rPr lang="en-US" smtClean="0"/>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79D92DD-A1EF-4357-88E5-80E57563D4A9}"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body" idx="1"/>
          </p:nvPr>
        </p:nvSpPr>
        <p:spPr/>
        <p:txBody>
          <a:bodyPr/>
          <a:lstStyle/>
          <a:p>
            <a:endParaRPr lang="en-US"/>
          </a:p>
        </p:txBody>
      </p:sp>
      <p:sp>
        <p:nvSpPr>
          <p:cNvPr id="17411" name="Rectangle 3"/>
          <p:cNvSpPr>
            <a:spLocks noGrp="1" noRot="1" noChangeAspect="1" noChangeArrowheads="1" noTextEdit="1"/>
          </p:cNvSpPr>
          <p:nvPr>
            <p:ph type="sldImg"/>
          </p:nvPr>
        </p:nvSpPr>
        <p:spPr>
          <a:xfrm>
            <a:off x="1150938" y="692150"/>
            <a:ext cx="4556125" cy="3416300"/>
          </a:xfrm>
          <a:ln cap="flat"/>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body" idx="1"/>
          </p:nvPr>
        </p:nvSpPr>
        <p:spPr/>
        <p:txBody>
          <a:bodyPr/>
          <a:lstStyle/>
          <a:p>
            <a:endParaRPr lang="en-US"/>
          </a:p>
        </p:txBody>
      </p:sp>
      <p:sp>
        <p:nvSpPr>
          <p:cNvPr id="31747" name="Rectangle 3"/>
          <p:cNvSpPr>
            <a:spLocks noGrp="1" noRot="1" noChangeAspect="1" noChangeArrowheads="1" noTextEdit="1"/>
          </p:cNvSpPr>
          <p:nvPr>
            <p:ph type="sldImg"/>
          </p:nvPr>
        </p:nvSpPr>
        <p:spPr>
          <a:xfrm>
            <a:off x="1150938" y="692150"/>
            <a:ext cx="4556125" cy="3416300"/>
          </a:xfrm>
          <a:ln cap="flat"/>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body" idx="1"/>
          </p:nvPr>
        </p:nvSpPr>
        <p:spPr/>
        <p:txBody>
          <a:bodyPr/>
          <a:lstStyle/>
          <a:p>
            <a:endParaRPr lang="en-US"/>
          </a:p>
        </p:txBody>
      </p:sp>
      <p:sp>
        <p:nvSpPr>
          <p:cNvPr id="31747" name="Rectangle 3"/>
          <p:cNvSpPr>
            <a:spLocks noGrp="1" noRot="1" noChangeAspect="1" noChangeArrowheads="1" noTextEdit="1"/>
          </p:cNvSpPr>
          <p:nvPr>
            <p:ph type="sldImg"/>
          </p:nvPr>
        </p:nvSpPr>
        <p:spPr>
          <a:xfrm>
            <a:off x="1150938" y="692150"/>
            <a:ext cx="4556125" cy="3416300"/>
          </a:xfrm>
          <a:ln cap="flat"/>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body" idx="1"/>
          </p:nvPr>
        </p:nvSpPr>
        <p:spPr/>
        <p:txBody>
          <a:bodyPr/>
          <a:lstStyle/>
          <a:p>
            <a:endParaRPr lang="en-US"/>
          </a:p>
        </p:txBody>
      </p:sp>
      <p:sp>
        <p:nvSpPr>
          <p:cNvPr id="31747" name="Rectangle 3"/>
          <p:cNvSpPr>
            <a:spLocks noGrp="1" noRot="1" noChangeAspect="1" noChangeArrowheads="1" noTextEdit="1"/>
          </p:cNvSpPr>
          <p:nvPr>
            <p:ph type="sldImg"/>
          </p:nvPr>
        </p:nvSpPr>
        <p:spPr>
          <a:xfrm>
            <a:off x="1150938" y="692150"/>
            <a:ext cx="4556125" cy="3416300"/>
          </a:xfrm>
          <a:ln cap="flat"/>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body" idx="1"/>
          </p:nvPr>
        </p:nvSpPr>
        <p:spPr/>
        <p:txBody>
          <a:bodyPr/>
          <a:lstStyle/>
          <a:p>
            <a:endParaRPr lang="en-US"/>
          </a:p>
        </p:txBody>
      </p:sp>
      <p:sp>
        <p:nvSpPr>
          <p:cNvPr id="33795" name="Rectangle 3"/>
          <p:cNvSpPr>
            <a:spLocks noGrp="1" noRot="1" noChangeAspect="1" noChangeArrowheads="1" noTextEdit="1"/>
          </p:cNvSpPr>
          <p:nvPr>
            <p:ph type="sldImg"/>
          </p:nvPr>
        </p:nvSpPr>
        <p:spPr>
          <a:xfrm>
            <a:off x="1150938" y="692150"/>
            <a:ext cx="4556125" cy="3416300"/>
          </a:xfrm>
          <a:ln cap="flat"/>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body" idx="1"/>
          </p:nvPr>
        </p:nvSpPr>
        <p:spPr/>
        <p:txBody>
          <a:bodyPr/>
          <a:lstStyle/>
          <a:p>
            <a:endParaRPr lang="en-US"/>
          </a:p>
        </p:txBody>
      </p:sp>
      <p:sp>
        <p:nvSpPr>
          <p:cNvPr id="37891" name="Rectangle 3"/>
          <p:cNvSpPr>
            <a:spLocks noGrp="1" noRot="1" noChangeAspect="1" noChangeArrowheads="1" noTextEdit="1"/>
          </p:cNvSpPr>
          <p:nvPr>
            <p:ph type="sldImg"/>
          </p:nvPr>
        </p:nvSpPr>
        <p:spPr>
          <a:xfrm>
            <a:off x="1150938" y="692150"/>
            <a:ext cx="4556125" cy="3416300"/>
          </a:xfrm>
          <a:ln cap="flat"/>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body" idx="1"/>
          </p:nvPr>
        </p:nvSpPr>
        <p:spPr/>
        <p:txBody>
          <a:bodyPr/>
          <a:lstStyle/>
          <a:p>
            <a:endParaRPr lang="en-US"/>
          </a:p>
        </p:txBody>
      </p:sp>
      <p:sp>
        <p:nvSpPr>
          <p:cNvPr id="35843" name="Rectangle 3"/>
          <p:cNvSpPr>
            <a:spLocks noGrp="1" noRot="1" noChangeAspect="1" noChangeArrowheads="1" noTextEdit="1"/>
          </p:cNvSpPr>
          <p:nvPr>
            <p:ph type="sldImg"/>
          </p:nvPr>
        </p:nvSpPr>
        <p:spPr>
          <a:xfrm>
            <a:off x="1150938" y="692150"/>
            <a:ext cx="4556125" cy="3416300"/>
          </a:xfrm>
          <a:ln cap="flat"/>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body" idx="1"/>
          </p:nvPr>
        </p:nvSpPr>
        <p:spPr/>
        <p:txBody>
          <a:bodyPr/>
          <a:lstStyle/>
          <a:p>
            <a:endParaRPr lang="en-US"/>
          </a:p>
        </p:txBody>
      </p:sp>
      <p:sp>
        <p:nvSpPr>
          <p:cNvPr id="21507" name="Rectangle 3"/>
          <p:cNvSpPr>
            <a:spLocks noGrp="1" noRot="1" noChangeAspect="1" noChangeArrowheads="1" noTextEdit="1"/>
          </p:cNvSpPr>
          <p:nvPr>
            <p:ph type="sldImg"/>
          </p:nvPr>
        </p:nvSpPr>
        <p:spPr>
          <a:xfrm>
            <a:off x="1150938" y="692150"/>
            <a:ext cx="4556125" cy="3416300"/>
          </a:xfrm>
          <a:ln cap="flat"/>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body" idx="1"/>
          </p:nvPr>
        </p:nvSpPr>
        <p:spPr/>
        <p:txBody>
          <a:bodyPr/>
          <a:lstStyle/>
          <a:p>
            <a:endParaRPr lang="en-US"/>
          </a:p>
        </p:txBody>
      </p:sp>
      <p:sp>
        <p:nvSpPr>
          <p:cNvPr id="19459" name="Rectangle 3"/>
          <p:cNvSpPr>
            <a:spLocks noGrp="1" noRot="1" noChangeAspect="1" noChangeArrowheads="1" noTextEdit="1"/>
          </p:cNvSpPr>
          <p:nvPr>
            <p:ph type="sldImg"/>
          </p:nvPr>
        </p:nvSpPr>
        <p:spPr>
          <a:xfrm>
            <a:off x="1150938" y="692150"/>
            <a:ext cx="4556125" cy="3416300"/>
          </a:xfrm>
          <a:ln cap="flat"/>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body" idx="1"/>
          </p:nvPr>
        </p:nvSpPr>
        <p:spPr/>
        <p:txBody>
          <a:bodyPr/>
          <a:lstStyle/>
          <a:p>
            <a:endParaRPr lang="en-US"/>
          </a:p>
        </p:txBody>
      </p:sp>
      <p:sp>
        <p:nvSpPr>
          <p:cNvPr id="19459" name="Rectangle 3"/>
          <p:cNvSpPr>
            <a:spLocks noGrp="1" noRot="1" noChangeAspect="1" noChangeArrowheads="1" noTextEdit="1"/>
          </p:cNvSpPr>
          <p:nvPr>
            <p:ph type="sldImg"/>
          </p:nvPr>
        </p:nvSpPr>
        <p:spPr>
          <a:xfrm>
            <a:off x="1150938" y="692150"/>
            <a:ext cx="4556125" cy="3416300"/>
          </a:xfrm>
          <a:ln cap="flat"/>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D893108-B877-46B8-AA3F-95762B367BCD}"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D893108-B877-46B8-AA3F-95762B367BCD}"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D893108-B877-46B8-AA3F-95762B367BCD}"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D893108-B877-46B8-AA3F-95762B367BCD}"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D893108-B877-46B8-AA3F-95762B367BCD}"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D893108-B877-46B8-AA3F-95762B367BCD}"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D893108-B877-46B8-AA3F-95762B367BCD}"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D893108-B877-46B8-AA3F-95762B367BCD}"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D893108-B877-46B8-AA3F-95762B367BCD}"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D893108-B877-46B8-AA3F-95762B367BCD}"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D893108-B877-46B8-AA3F-95762B367BCD}"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body" idx="1"/>
          </p:nvPr>
        </p:nvSpPr>
        <p:spPr/>
        <p:txBody>
          <a:bodyPr/>
          <a:lstStyle/>
          <a:p>
            <a:endParaRPr lang="en-US"/>
          </a:p>
        </p:txBody>
      </p:sp>
      <p:sp>
        <p:nvSpPr>
          <p:cNvPr id="25603" name="Rectangle 3"/>
          <p:cNvSpPr>
            <a:spLocks noGrp="1" noRot="1" noChangeAspect="1" noChangeArrowheads="1" noTextEdit="1"/>
          </p:cNvSpPr>
          <p:nvPr>
            <p:ph type="sldImg"/>
          </p:nvPr>
        </p:nvSpPr>
        <p:spPr>
          <a:xfrm>
            <a:off x="1150938" y="692150"/>
            <a:ext cx="4556125" cy="3416300"/>
          </a:xfrm>
          <a:ln cap="flat"/>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body" idx="1"/>
          </p:nvPr>
        </p:nvSpPr>
        <p:spPr/>
        <p:txBody>
          <a:bodyPr/>
          <a:lstStyle/>
          <a:p>
            <a:endParaRPr lang="en-US"/>
          </a:p>
        </p:txBody>
      </p:sp>
      <p:sp>
        <p:nvSpPr>
          <p:cNvPr id="27651" name="Rectangle 3"/>
          <p:cNvSpPr>
            <a:spLocks noGrp="1" noRot="1" noChangeAspect="1" noChangeArrowheads="1" noTextEdit="1"/>
          </p:cNvSpPr>
          <p:nvPr>
            <p:ph type="sldImg"/>
          </p:nvPr>
        </p:nvSpPr>
        <p:spPr>
          <a:xfrm>
            <a:off x="1150938" y="692150"/>
            <a:ext cx="4556125" cy="3416300"/>
          </a:xfrm>
          <a:ln cap="flat"/>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body" idx="1"/>
          </p:nvPr>
        </p:nvSpPr>
        <p:spPr/>
        <p:txBody>
          <a:bodyPr/>
          <a:lstStyle/>
          <a:p>
            <a:endParaRPr lang="en-US"/>
          </a:p>
        </p:txBody>
      </p:sp>
      <p:sp>
        <p:nvSpPr>
          <p:cNvPr id="29699" name="Rectangle 3"/>
          <p:cNvSpPr>
            <a:spLocks noGrp="1" noRot="1" noChangeAspect="1" noChangeArrowheads="1" noTextEdit="1"/>
          </p:cNvSpPr>
          <p:nvPr>
            <p:ph type="sldImg"/>
          </p:nvPr>
        </p:nvSpPr>
        <p:spPr>
          <a:xfrm>
            <a:off x="1150938" y="692150"/>
            <a:ext cx="4556125" cy="3416300"/>
          </a:xfrm>
          <a:ln cap="flat"/>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a:p>
        </p:txBody>
      </p:sp>
      <p:sp>
        <p:nvSpPr>
          <p:cNvPr id="4" name="Date Placeholder 3"/>
          <p:cNvSpPr>
            <a:spLocks noGrp="1"/>
          </p:cNvSpPr>
          <p:nvPr>
            <p:ph type="dt" sz="half" idx="10"/>
          </p:nvPr>
        </p:nvSpPr>
        <p:spPr/>
        <p:txBody>
          <a:bodyPr/>
          <a:lstStyle/>
          <a:p>
            <a:fld id="{20355B42-6DAC-47E4-82A5-F16BB72807FC}"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66A447B-9BEE-4909-BA3C-3488A6C2DEE4}"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20355B42-6DAC-47E4-82A5-F16BB72807FC}"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66A447B-9BEE-4909-BA3C-3488A6C2DEE4}"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20355B42-6DAC-47E4-82A5-F16BB72807FC}"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66A447B-9BEE-4909-BA3C-3488A6C2DEE4}" type="slidenum">
              <a:rPr lang="en-US" smtClean="0"/>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ClipArt">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endParaRPr lang="en-US"/>
          </a:p>
        </p:txBody>
      </p:sp>
      <p:sp>
        <p:nvSpPr>
          <p:cNvPr id="3" name="Text Placeholder 2"/>
          <p:cNvSpPr>
            <a:spLocks noGrp="1"/>
          </p:cNvSpPr>
          <p:nvPr>
            <p:ph type="body" sz="half" idx="1"/>
          </p:nvPr>
        </p:nvSpPr>
        <p:spPr>
          <a:xfrm>
            <a:off x="685800" y="1981200"/>
            <a:ext cx="3810000" cy="4114800"/>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lipArt Placeholder 3"/>
          <p:cNvSpPr>
            <a:spLocks noGrp="1"/>
          </p:cNvSpPr>
          <p:nvPr>
            <p:ph type="clipArt" sz="half" idx="2"/>
          </p:nvPr>
        </p:nvSpPr>
        <p:spPr>
          <a:xfrm>
            <a:off x="4648200" y="1981200"/>
            <a:ext cx="3810000" cy="4114800"/>
          </a:xfrm>
        </p:spPr>
        <p:txBody>
          <a:bodyPr>
            <a:normAutofit/>
          </a:bodyPr>
          <a:lstStyle/>
          <a:p>
            <a:pPr lvl="0"/>
            <a:endParaRPr lang="en-US" noProof="0"/>
          </a:p>
        </p:txBody>
      </p:sp>
      <p:sp>
        <p:nvSpPr>
          <p:cNvPr id="5" name="Date Placeholder 4"/>
          <p:cNvSpPr>
            <a:spLocks noGrp="1"/>
          </p:cNvSpPr>
          <p:nvPr>
            <p:ph type="dt" sz="half" idx="10"/>
          </p:nvPr>
        </p:nvSpPr>
        <p:spPr>
          <a:xfrm>
            <a:off x="685800" y="6248400"/>
            <a:ext cx="1905000" cy="457200"/>
          </a:xfrm>
        </p:spPr>
        <p:txBody>
          <a:bodyPr/>
          <a:lstStyle>
            <a:lvl1pPr>
              <a:defRPr/>
            </a:lvl1pPr>
          </a:lstStyle>
          <a:p>
            <a:endParaRPr lang="zh-CN" altLang="zh-CN"/>
          </a:p>
        </p:txBody>
      </p:sp>
      <p:sp>
        <p:nvSpPr>
          <p:cNvPr id="6" name="Footer Placeholder 5"/>
          <p:cNvSpPr>
            <a:spLocks noGrp="1"/>
          </p:cNvSpPr>
          <p:nvPr>
            <p:ph type="ftr" sz="quarter" idx="11"/>
          </p:nvPr>
        </p:nvSpPr>
        <p:spPr>
          <a:xfrm>
            <a:off x="3048000" y="6248400"/>
            <a:ext cx="2895600" cy="457200"/>
          </a:xfrm>
        </p:spPr>
        <p:txBody>
          <a:bodyPr/>
          <a:lstStyle>
            <a:lvl1pPr>
              <a:defRPr/>
            </a:lvl1pPr>
          </a:lstStyle>
          <a:p>
            <a:endParaRPr lang="zh-CN" altLang="zh-CN"/>
          </a:p>
        </p:txBody>
      </p:sp>
      <p:sp>
        <p:nvSpPr>
          <p:cNvPr id="7" name="Slide Number Placeholder 6"/>
          <p:cNvSpPr>
            <a:spLocks noGrp="1"/>
          </p:cNvSpPr>
          <p:nvPr>
            <p:ph type="sldNum" sz="quarter" idx="12"/>
          </p:nvPr>
        </p:nvSpPr>
        <p:spPr>
          <a:xfrm>
            <a:off x="6553200" y="6248400"/>
            <a:ext cx="1905000" cy="457200"/>
          </a:xfrm>
        </p:spPr>
        <p:txBody>
          <a:bodyPr/>
          <a:lstStyle>
            <a:lvl1pPr>
              <a:defRPr/>
            </a:lvl1pPr>
          </a:lstStyle>
          <a:p>
            <a:fld id="{6BFE2B13-984C-4017-A78C-FEB32B90ECC0}" type="slidenum">
              <a:rPr lang="en-US" altLang="zh-CN"/>
            </a:fld>
            <a:endParaRPr lang="en-US" altLang="zh-CN"/>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clipArtAndTx">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endParaRPr lang="en-US"/>
          </a:p>
        </p:txBody>
      </p:sp>
      <p:sp>
        <p:nvSpPr>
          <p:cNvPr id="3" name="ClipArt Placeholder 2"/>
          <p:cNvSpPr>
            <a:spLocks noGrp="1"/>
          </p:cNvSpPr>
          <p:nvPr>
            <p:ph type="clipArt" sz="half" idx="1"/>
          </p:nvPr>
        </p:nvSpPr>
        <p:spPr>
          <a:xfrm>
            <a:off x="685800" y="1981200"/>
            <a:ext cx="3810000" cy="4114800"/>
          </a:xfrm>
        </p:spPr>
        <p:txBody>
          <a:bodyPr>
            <a:normAutofit/>
          </a:bodyPr>
          <a:lstStyle/>
          <a:p>
            <a:pPr lvl="0"/>
            <a:endParaRPr lang="en-US" noProof="0"/>
          </a:p>
        </p:txBody>
      </p:sp>
      <p:sp>
        <p:nvSpPr>
          <p:cNvPr id="4" name="Text Placeholder 3"/>
          <p:cNvSpPr>
            <a:spLocks noGrp="1"/>
          </p:cNvSpPr>
          <p:nvPr>
            <p:ph type="body" sz="half" idx="2"/>
          </p:nvPr>
        </p:nvSpPr>
        <p:spPr>
          <a:xfrm>
            <a:off x="4648200" y="1981200"/>
            <a:ext cx="3810000" cy="4114800"/>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a:xfrm>
            <a:off x="685800" y="6248400"/>
            <a:ext cx="1905000" cy="457200"/>
          </a:xfrm>
        </p:spPr>
        <p:txBody>
          <a:bodyPr/>
          <a:lstStyle>
            <a:lvl1pPr>
              <a:defRPr/>
            </a:lvl1pPr>
          </a:lstStyle>
          <a:p>
            <a:endParaRPr lang="zh-CN" altLang="zh-CN"/>
          </a:p>
        </p:txBody>
      </p:sp>
      <p:sp>
        <p:nvSpPr>
          <p:cNvPr id="6" name="Footer Placeholder 5"/>
          <p:cNvSpPr>
            <a:spLocks noGrp="1"/>
          </p:cNvSpPr>
          <p:nvPr>
            <p:ph type="ftr" sz="quarter" idx="11"/>
          </p:nvPr>
        </p:nvSpPr>
        <p:spPr>
          <a:xfrm>
            <a:off x="3048000" y="6248400"/>
            <a:ext cx="2895600" cy="457200"/>
          </a:xfrm>
        </p:spPr>
        <p:txBody>
          <a:bodyPr/>
          <a:lstStyle>
            <a:lvl1pPr>
              <a:defRPr/>
            </a:lvl1pPr>
          </a:lstStyle>
          <a:p>
            <a:endParaRPr lang="zh-CN" altLang="zh-CN"/>
          </a:p>
        </p:txBody>
      </p:sp>
      <p:sp>
        <p:nvSpPr>
          <p:cNvPr id="7" name="Slide Number Placeholder 6"/>
          <p:cNvSpPr>
            <a:spLocks noGrp="1"/>
          </p:cNvSpPr>
          <p:nvPr>
            <p:ph type="sldNum" sz="quarter" idx="12"/>
          </p:nvPr>
        </p:nvSpPr>
        <p:spPr>
          <a:xfrm>
            <a:off x="6553200" y="6248400"/>
            <a:ext cx="1905000" cy="457200"/>
          </a:xfrm>
        </p:spPr>
        <p:txBody>
          <a:bodyPr/>
          <a:lstStyle>
            <a:lvl1pPr>
              <a:defRPr/>
            </a:lvl1pPr>
          </a:lstStyle>
          <a:p>
            <a:fld id="{5A9D4E0A-DE1A-48A4-8FA7-5BA54BDF6B35}" type="slidenum">
              <a:rPr lang="en-US" altLang="zh-CN"/>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20355B42-6DAC-47E4-82A5-F16BB72807FC}"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66A447B-9BEE-4909-BA3C-3488A6C2DEE4}"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20355B42-6DAC-47E4-82A5-F16BB72807FC}"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66A447B-9BEE-4909-BA3C-3488A6C2DEE4}"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p:txBody>
          <a:bodyPr/>
          <a:lstStyle/>
          <a:p>
            <a:fld id="{20355B42-6DAC-47E4-82A5-F16BB72807FC}"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66A447B-9BEE-4909-BA3C-3488A6C2DEE4}"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p:txBody>
          <a:bodyPr/>
          <a:lstStyle/>
          <a:p>
            <a:fld id="{20355B42-6DAC-47E4-82A5-F16BB72807FC}"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66A447B-9BEE-4909-BA3C-3488A6C2DEE4}"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fld id="{20355B42-6DAC-47E4-82A5-F16BB72807FC}"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66A447B-9BEE-4909-BA3C-3488A6C2DEE4}"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0355B42-6DAC-47E4-82A5-F16BB72807FC}"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66A447B-9BEE-4909-BA3C-3488A6C2DEE4}"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20355B42-6DAC-47E4-82A5-F16BB72807FC}"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66A447B-9BEE-4909-BA3C-3488A6C2DEE4}"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20355B42-6DAC-47E4-82A5-F16BB72807FC}"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66A447B-9BEE-4909-BA3C-3488A6C2DEE4}"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0355B42-6DAC-47E4-82A5-F16BB72807FC}" type="datetimeFigureOut">
              <a:rPr lang="en-US" smtClean="0"/>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6A447B-9BEE-4909-BA3C-3488A6C2DEE4}"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8.png"/></Relationships>
</file>

<file path=ppt/slides/_rels/slide10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7.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8.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9.png"/></Relationships>
</file>

<file path=ppt/slides/_rels/slide10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0.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2.png"/><Relationship Id="rId1" Type="http://schemas.openxmlformats.org/officeDocument/2006/relationships/image" Target="../media/image61.png"/></Relationships>
</file>

<file path=ppt/slides/_rels/slide10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3.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9.jpe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4.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6.png"/><Relationship Id="rId1" Type="http://schemas.openxmlformats.org/officeDocument/2006/relationships/image" Target="../media/image65.png"/></Relationships>
</file>

<file path=ppt/slides/_rels/slide1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7.png"/></Relationships>
</file>

<file path=ppt/slides/_rels/slide1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8.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9.png"/></Relationships>
</file>

<file path=ppt/slides/_rels/slide1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0.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0.jpeg"/></Relationships>
</file>

<file path=ppt/slides/_rels/slide1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1.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2.emf"/></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3.png"/></Relationships>
</file>

<file path=ppt/slides/_rels/slide1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4.png"/></Relationships>
</file>

<file path=ppt/slides/_rels/slide1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5.png"/></Relationships>
</file>

<file path=ppt/slides/_rels/slide1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6.png"/></Relationships>
</file>

<file path=ppt/slides/_rels/slide1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7.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1.jpeg"/></Relationships>
</file>

<file path=ppt/slides/_rels/slide13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8.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2.jpe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14.jpeg"/><Relationship Id="rId1" Type="http://schemas.openxmlformats.org/officeDocument/2006/relationships/image" Target="../media/image13.jpeg"/></Relationships>
</file>

<file path=ppt/slides/_rels/slide16.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6.xml"/><Relationship Id="rId2" Type="http://schemas.openxmlformats.org/officeDocument/2006/relationships/image" Target="../media/image16.png"/><Relationship Id="rId1" Type="http://schemas.openxmlformats.org/officeDocument/2006/relationships/image" Target="../media/image15.jpe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7.em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em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3.jpeg"/><Relationship Id="rId1" Type="http://schemas.openxmlformats.org/officeDocument/2006/relationships/image" Target="../media/image2.jpeg"/></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emf"/></Relationships>
</file>

<file path=ppt/slides/_rels/slide41.xml.rels><?xml version="1.0" encoding="UTF-8" standalone="yes"?>
<Relationships xmlns="http://schemas.openxmlformats.org/package/2006/relationships"><Relationship Id="rId5" Type="http://schemas.openxmlformats.org/officeDocument/2006/relationships/notesSlide" Target="../notesSlides/notesSlide17.xml"/><Relationship Id="rId4" Type="http://schemas.openxmlformats.org/officeDocument/2006/relationships/slideLayout" Target="../slideLayouts/slideLayout2.xml"/><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image" Target="../media/image20.pn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image" Target="../media/image23.emf"/></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5.emf"/><Relationship Id="rId1" Type="http://schemas.openxmlformats.org/officeDocument/2006/relationships/image" Target="../media/image24.emf"/></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7.emf"/><Relationship Id="rId1" Type="http://schemas.openxmlformats.org/officeDocument/2006/relationships/image" Target="../media/image26.e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8.emf"/></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0.png"/><Relationship Id="rId1" Type="http://schemas.openxmlformats.org/officeDocument/2006/relationships/image" Target="../media/image29.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31.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4.jpe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2.png"/></Relationships>
</file>

<file path=ppt/slides/_rels/slide6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3.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5.png"/><Relationship Id="rId1" Type="http://schemas.openxmlformats.org/officeDocument/2006/relationships/image" Target="../media/image34.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6.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6.jpeg"/><Relationship Id="rId1" Type="http://schemas.openxmlformats.org/officeDocument/2006/relationships/image" Target="../media/image5.jpe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7.png"/></Relationships>
</file>

<file path=ppt/slides/_rels/slide7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8.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0.png"/><Relationship Id="rId1" Type="http://schemas.openxmlformats.org/officeDocument/2006/relationships/image" Target="../media/image39.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1.png"/></Relationships>
</file>

<file path=ppt/slides/_rels/slide77.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42.png"/></Relationships>
</file>

<file path=ppt/slides/_rels/slide78.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ags" Target="../tags/tag1.xml"/></Relationships>
</file>

<file path=ppt/slides/_rels/slide79.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43.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82.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ags" Target="../tags/tag3.xml"/></Relationships>
</file>

<file path=ppt/slides/_rels/slide8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45.png"/><Relationship Id="rId1" Type="http://schemas.openxmlformats.org/officeDocument/2006/relationships/image" Target="../media/image44.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6.png"/></Relationships>
</file>

<file path=ppt/slides/_rels/slide8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7.png"/></Relationships>
</file>

<file path=ppt/slides/_rels/slide8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8.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7.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51.emf"/><Relationship Id="rId3" Type="http://schemas.openxmlformats.org/officeDocument/2006/relationships/tags" Target="../tags/tag4.xml"/><Relationship Id="rId2" Type="http://schemas.openxmlformats.org/officeDocument/2006/relationships/image" Target="../media/image50.png"/><Relationship Id="rId1" Type="http://schemas.openxmlformats.org/officeDocument/2006/relationships/image" Target="../media/image49.png"/></Relationships>
</file>

<file path=ppt/slides/_rels/slide9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2.emf"/></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4.png"/><Relationship Id="rId1" Type="http://schemas.openxmlformats.org/officeDocument/2006/relationships/image" Target="../media/image53.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5.emf"/></Relationships>
</file>

<file path=ppt/slides/_rels/slide9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6.emf"/></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381000" y="2130425"/>
            <a:ext cx="8458200" cy="1470025"/>
          </a:xfrm>
        </p:spPr>
        <p:txBody>
          <a:bodyPr>
            <a:normAutofit fontScale="90000"/>
          </a:bodyPr>
          <a:lstStyle/>
          <a:p>
            <a:r>
              <a:rPr lang="en-US" altLang="zh-CN" b="1" dirty="0">
                <a:solidFill>
                  <a:srgbClr val="CC0000"/>
                </a:solidFill>
              </a:rPr>
              <a:t>Chapter 7</a:t>
            </a:r>
            <a:br>
              <a:rPr lang="en-US" altLang="zh-CN" b="1" dirty="0">
                <a:solidFill>
                  <a:srgbClr val="CC0000"/>
                </a:solidFill>
              </a:rPr>
            </a:br>
            <a:r>
              <a:rPr lang="en-US" altLang="zh-CN" b="1" dirty="0">
                <a:solidFill>
                  <a:srgbClr val="CC0000"/>
                </a:solidFill>
              </a:rPr>
              <a:t>Measurement &amp; </a:t>
            </a:r>
            <a:br>
              <a:rPr lang="en-US" altLang="zh-CN" b="1" dirty="0">
                <a:solidFill>
                  <a:srgbClr val="CC0000"/>
                </a:solidFill>
              </a:rPr>
            </a:br>
            <a:r>
              <a:rPr lang="en-US" altLang="zh-CN" b="1" dirty="0">
                <a:solidFill>
                  <a:srgbClr val="CC0000"/>
                </a:solidFill>
              </a:rPr>
              <a:t>Data Processing</a:t>
            </a:r>
            <a:endParaRPr lang="zh-CN" altLang="en-US" dirty="0"/>
          </a:p>
        </p:txBody>
      </p:sp>
      <p:sp>
        <p:nvSpPr>
          <p:cNvPr id="3" name="副标题 2"/>
          <p:cNvSpPr>
            <a:spLocks noGrp="1"/>
          </p:cNvSpPr>
          <p:nvPr>
            <p:ph type="subTitle" idx="1"/>
          </p:nvPr>
        </p:nvSpPr>
        <p:spPr/>
        <p:txBody>
          <a:bodyPr/>
          <a:lstStyle/>
          <a:p>
            <a:pPr algn="r"/>
            <a:r>
              <a:rPr lang="en-US" altLang="zh-CN" dirty="0"/>
              <a:t>Wilt Gu</a:t>
            </a:r>
            <a:endParaRPr lang="zh-CN" alt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1026"/>
          <p:cNvSpPr>
            <a:spLocks noGrp="1" noChangeArrowheads="1"/>
          </p:cNvSpPr>
          <p:nvPr>
            <p:ph type="title"/>
          </p:nvPr>
        </p:nvSpPr>
        <p:spPr>
          <a:xfrm>
            <a:off x="457200" y="274091"/>
            <a:ext cx="8153400" cy="685800"/>
          </a:xfrm>
        </p:spPr>
        <p:txBody>
          <a:bodyPr/>
          <a:lstStyle/>
          <a:p>
            <a:pPr algn="l"/>
            <a:r>
              <a:rPr lang="en-US" sz="3200" dirty="0">
                <a:solidFill>
                  <a:srgbClr val="333333"/>
                </a:solidFill>
              </a:rPr>
              <a:t>Estimate the uncertain digit and take a reading</a:t>
            </a:r>
            <a:endParaRPr lang="en-US" sz="3200" dirty="0">
              <a:solidFill>
                <a:srgbClr val="333333"/>
              </a:solidFill>
            </a:endParaRPr>
          </a:p>
        </p:txBody>
      </p:sp>
      <p:pic>
        <p:nvPicPr>
          <p:cNvPr id="18435" name="Picture 1027" descr="D:\My Documents\New Chemistry\Lab Powerpoints\Measuring\graduncertain.gif"/>
          <p:cNvPicPr>
            <a:picLocks noChangeAspect="1" noChangeArrowheads="1"/>
          </p:cNvPicPr>
          <p:nvPr/>
        </p:nvPicPr>
        <p:blipFill>
          <a:blip r:embed="rId1" cstate="print"/>
          <a:srcRect/>
          <a:stretch>
            <a:fillRect/>
          </a:stretch>
        </p:blipFill>
        <p:spPr bwMode="auto">
          <a:xfrm>
            <a:off x="4158070" y="1069551"/>
            <a:ext cx="4572000" cy="3429000"/>
          </a:xfrm>
          <a:prstGeom prst="rect">
            <a:avLst/>
          </a:prstGeom>
          <a:ln>
            <a:noFill/>
          </a:ln>
          <a:effectLst>
            <a:outerShdw blurRad="292100" dist="139700" dir="2700000" algn="tl" rotWithShape="0">
              <a:srgbClr val="333333">
                <a:alpha val="65000"/>
              </a:srgbClr>
            </a:outerShdw>
          </a:effectLst>
        </p:spPr>
      </p:pic>
      <p:sp>
        <p:nvSpPr>
          <p:cNvPr id="18436" name="Text Box 1028"/>
          <p:cNvSpPr txBox="1">
            <a:spLocks noChangeArrowheads="1"/>
          </p:cNvSpPr>
          <p:nvPr/>
        </p:nvSpPr>
        <p:spPr bwMode="auto">
          <a:xfrm>
            <a:off x="304800" y="1752600"/>
            <a:ext cx="3845249" cy="2677656"/>
          </a:xfrm>
          <a:prstGeom prst="rect">
            <a:avLst/>
          </a:prstGeom>
          <a:noFill/>
          <a:ln w="9525">
            <a:noFill/>
            <a:miter lim="800000"/>
          </a:ln>
          <a:effectLst/>
        </p:spPr>
        <p:txBody>
          <a:bodyPr wrap="square">
            <a:spAutoFit/>
          </a:bodyPr>
          <a:lstStyle/>
          <a:p>
            <a:r>
              <a:rPr lang="en-US" sz="2800" dirty="0">
                <a:solidFill>
                  <a:srgbClr val="333333"/>
                </a:solidFill>
              </a:rPr>
              <a:t>The meniscus is about </a:t>
            </a:r>
            <a:r>
              <a:rPr lang="en-US" altLang="zh-CN" sz="2800" dirty="0">
                <a:solidFill>
                  <a:srgbClr val="333333"/>
                </a:solidFill>
              </a:rPr>
              <a:t>closer to the next graduation than the middle of the 2 of them</a:t>
            </a:r>
            <a:r>
              <a:rPr lang="en-US" sz="2800" dirty="0">
                <a:solidFill>
                  <a:srgbClr val="333333"/>
                </a:solidFill>
              </a:rPr>
              <a:t>, so the final digit in the reading is</a:t>
            </a:r>
            <a:r>
              <a:rPr lang="en-US" sz="2800" dirty="0"/>
              <a:t> </a:t>
            </a:r>
            <a:endParaRPr lang="en-US" sz="2800" dirty="0"/>
          </a:p>
        </p:txBody>
      </p:sp>
      <p:sp>
        <p:nvSpPr>
          <p:cNvPr id="18438" name="Text Box 1030"/>
          <p:cNvSpPr txBox="1">
            <a:spLocks noChangeArrowheads="1"/>
          </p:cNvSpPr>
          <p:nvPr/>
        </p:nvSpPr>
        <p:spPr bwMode="auto">
          <a:xfrm>
            <a:off x="228600" y="4572000"/>
            <a:ext cx="8763000" cy="1815882"/>
          </a:xfrm>
          <a:prstGeom prst="rect">
            <a:avLst/>
          </a:prstGeom>
          <a:noFill/>
          <a:ln w="9525">
            <a:noFill/>
            <a:miter lim="800000"/>
          </a:ln>
          <a:effectLst/>
        </p:spPr>
        <p:txBody>
          <a:bodyPr wrap="square">
            <a:spAutoFit/>
          </a:bodyPr>
          <a:lstStyle/>
          <a:p>
            <a:r>
              <a:rPr lang="en-US" sz="2800" dirty="0">
                <a:solidFill>
                  <a:srgbClr val="333333"/>
                </a:solidFill>
              </a:rPr>
              <a:t>The uncertainty of the measurement is the half of the smallest calibration mark (1 mL), so it is </a:t>
            </a:r>
            <a:r>
              <a:rPr lang="en-US" altLang="zh-CN" sz="2800" u="sng" dirty="0">
                <a:solidFill>
                  <a:srgbClr val="C00000"/>
                </a:solidFill>
              </a:rPr>
              <a:t>± 0.5 mL</a:t>
            </a:r>
            <a:endParaRPr lang="en-US" sz="2800" u="sng" dirty="0">
              <a:solidFill>
                <a:srgbClr val="C00000"/>
              </a:solidFill>
            </a:endParaRPr>
          </a:p>
          <a:p>
            <a:endParaRPr lang="en-US" sz="2800" dirty="0">
              <a:solidFill>
                <a:srgbClr val="333333"/>
              </a:solidFill>
            </a:endParaRPr>
          </a:p>
          <a:p>
            <a:r>
              <a:rPr lang="en-US" sz="2800" dirty="0">
                <a:solidFill>
                  <a:srgbClr val="333333"/>
                </a:solidFill>
              </a:rPr>
              <a:t>The volume in the graduated cylinder is</a:t>
            </a:r>
            <a:endParaRPr lang="en-US" sz="2800" u="sng" dirty="0">
              <a:solidFill>
                <a:srgbClr val="333333"/>
              </a:solidFill>
            </a:endParaRPr>
          </a:p>
        </p:txBody>
      </p:sp>
      <p:sp>
        <p:nvSpPr>
          <p:cNvPr id="18439" name="Text Box 1031"/>
          <p:cNvSpPr txBox="1">
            <a:spLocks noChangeArrowheads="1"/>
          </p:cNvSpPr>
          <p:nvPr/>
        </p:nvSpPr>
        <p:spPr bwMode="auto">
          <a:xfrm>
            <a:off x="1828800" y="3818783"/>
            <a:ext cx="1404552" cy="584775"/>
          </a:xfrm>
          <a:prstGeom prst="rect">
            <a:avLst/>
          </a:prstGeom>
          <a:noFill/>
          <a:ln w="9525">
            <a:noFill/>
            <a:miter lim="800000"/>
          </a:ln>
          <a:effectLst/>
        </p:spPr>
        <p:txBody>
          <a:bodyPr wrap="none">
            <a:spAutoFit/>
          </a:bodyPr>
          <a:lstStyle/>
          <a:p>
            <a:r>
              <a:rPr lang="en-US" sz="3200" u="sng" dirty="0">
                <a:solidFill>
                  <a:srgbClr val="A50021"/>
                </a:solidFill>
              </a:rPr>
              <a:t>1.0 mL.</a:t>
            </a:r>
            <a:endParaRPr lang="en-US" sz="3200" u="sng" dirty="0">
              <a:solidFill>
                <a:srgbClr val="A50021"/>
              </a:solidFill>
            </a:endParaRPr>
          </a:p>
        </p:txBody>
      </p:sp>
      <p:sp>
        <p:nvSpPr>
          <p:cNvPr id="18440" name="Text Box 1032"/>
          <p:cNvSpPr txBox="1">
            <a:spLocks noChangeArrowheads="1"/>
          </p:cNvSpPr>
          <p:nvPr/>
        </p:nvSpPr>
        <p:spPr bwMode="auto">
          <a:xfrm>
            <a:off x="6043858" y="5844609"/>
            <a:ext cx="2931700" cy="523220"/>
          </a:xfrm>
          <a:prstGeom prst="rect">
            <a:avLst/>
          </a:prstGeom>
          <a:noFill/>
          <a:ln w="9525">
            <a:noFill/>
            <a:miter lim="800000"/>
          </a:ln>
          <a:effectLst/>
        </p:spPr>
        <p:txBody>
          <a:bodyPr wrap="none">
            <a:spAutoFit/>
          </a:bodyPr>
          <a:lstStyle/>
          <a:p>
            <a:r>
              <a:rPr lang="en-US" sz="2800" u="sng">
                <a:solidFill>
                  <a:srgbClr val="A50021"/>
                </a:solidFill>
                <a:latin typeface="Times New Roman" panose="02020603050405020304" pitchFamily="18" charset="0"/>
                <a:cs typeface="Times New Roman" panose="02020603050405020304" pitchFamily="18" charset="0"/>
              </a:rPr>
              <a:t>52.5 </a:t>
            </a:r>
            <a:r>
              <a:rPr lang="en-US" sz="2800" u="sng" dirty="0">
                <a:solidFill>
                  <a:srgbClr val="A50021"/>
                </a:solidFill>
                <a:latin typeface="Times New Roman" panose="02020603050405020304" pitchFamily="18" charset="0"/>
                <a:cs typeface="Times New Roman" panose="02020603050405020304" pitchFamily="18" charset="0"/>
              </a:rPr>
              <a:t>mL </a:t>
            </a:r>
            <a:r>
              <a:rPr lang="en-US" altLang="zh-CN" sz="2800" u="sng" dirty="0">
                <a:solidFill>
                  <a:srgbClr val="A50021"/>
                </a:solidFill>
                <a:latin typeface="Times New Roman" panose="02020603050405020304" pitchFamily="18" charset="0"/>
                <a:cs typeface="Times New Roman" panose="02020603050405020304" pitchFamily="18" charset="0"/>
              </a:rPr>
              <a:t>± 0.5mL</a:t>
            </a:r>
            <a:r>
              <a:rPr lang="en-US" u="sng" dirty="0">
                <a:solidFill>
                  <a:srgbClr val="A50021"/>
                </a:solidFill>
                <a:latin typeface="Times New Roman" panose="02020603050405020304" pitchFamily="18" charset="0"/>
                <a:cs typeface="Times New Roman" panose="02020603050405020304" pitchFamily="18" charset="0"/>
              </a:rPr>
              <a:t>.</a:t>
            </a:r>
            <a:endParaRPr lang="en-US" u="sng" dirty="0">
              <a:solidFill>
                <a:srgbClr val="A50021"/>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8436"/>
                                        </p:tgtEl>
                                        <p:attrNameLst>
                                          <p:attrName>style.visibility</p:attrName>
                                        </p:attrNameLst>
                                      </p:cBhvr>
                                      <p:to>
                                        <p:strVal val="visible"/>
                                      </p:to>
                                    </p:set>
                                    <p:anim calcmode="lin" valueType="num">
                                      <p:cBhvr additive="base">
                                        <p:cTn id="7" dur="500" fill="hold"/>
                                        <p:tgtEl>
                                          <p:spTgt spid="18436"/>
                                        </p:tgtEl>
                                        <p:attrNameLst>
                                          <p:attrName>ppt_x</p:attrName>
                                        </p:attrNameLst>
                                      </p:cBhvr>
                                      <p:tavLst>
                                        <p:tav tm="0">
                                          <p:val>
                                            <p:strVal val="0-#ppt_w/2"/>
                                          </p:val>
                                        </p:tav>
                                        <p:tav tm="100000">
                                          <p:val>
                                            <p:strVal val="#ppt_x"/>
                                          </p:val>
                                        </p:tav>
                                      </p:tavLst>
                                    </p:anim>
                                    <p:anim calcmode="lin" valueType="num">
                                      <p:cBhvr additive="base">
                                        <p:cTn id="8" dur="500" fill="hold"/>
                                        <p:tgtEl>
                                          <p:spTgt spid="1843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7" presetClass="entr" presetSubtype="10" fill="hold" grpId="0" nodeType="clickEffect">
                                  <p:stCondLst>
                                    <p:cond delay="0"/>
                                  </p:stCondLst>
                                  <p:childTnLst>
                                    <p:set>
                                      <p:cBhvr>
                                        <p:cTn id="12" dur="1" fill="hold">
                                          <p:stCondLst>
                                            <p:cond delay="0"/>
                                          </p:stCondLst>
                                        </p:cTn>
                                        <p:tgtEl>
                                          <p:spTgt spid="18439"/>
                                        </p:tgtEl>
                                        <p:attrNameLst>
                                          <p:attrName>style.visibility</p:attrName>
                                        </p:attrNameLst>
                                      </p:cBhvr>
                                      <p:to>
                                        <p:strVal val="visible"/>
                                      </p:to>
                                    </p:set>
                                    <p:anim calcmode="lin" valueType="num">
                                      <p:cBhvr>
                                        <p:cTn id="13" dur="500" fill="hold"/>
                                        <p:tgtEl>
                                          <p:spTgt spid="18439"/>
                                        </p:tgtEl>
                                        <p:attrNameLst>
                                          <p:attrName>ppt_w</p:attrName>
                                        </p:attrNameLst>
                                      </p:cBhvr>
                                      <p:tavLst>
                                        <p:tav tm="0">
                                          <p:val>
                                            <p:fltVal val="0"/>
                                          </p:val>
                                        </p:tav>
                                        <p:tav tm="100000">
                                          <p:val>
                                            <p:strVal val="#ppt_w"/>
                                          </p:val>
                                        </p:tav>
                                      </p:tavLst>
                                    </p:anim>
                                    <p:anim calcmode="lin" valueType="num">
                                      <p:cBhvr>
                                        <p:cTn id="14" dur="500" fill="hold"/>
                                        <p:tgtEl>
                                          <p:spTgt spid="18439"/>
                                        </p:tgtEl>
                                        <p:attrNameLst>
                                          <p:attrName>ppt_h</p:attrName>
                                        </p:attrNameLst>
                                      </p:cBhvr>
                                      <p:tavLst>
                                        <p:tav tm="0">
                                          <p:val>
                                            <p:strVal val="#ppt_h"/>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8438"/>
                                        </p:tgtEl>
                                        <p:attrNameLst>
                                          <p:attrName>style.visibility</p:attrName>
                                        </p:attrNameLst>
                                      </p:cBhvr>
                                      <p:to>
                                        <p:strVal val="visible"/>
                                      </p:to>
                                    </p:set>
                                    <p:anim calcmode="lin" valueType="num">
                                      <p:cBhvr additive="base">
                                        <p:cTn id="19" dur="500" fill="hold"/>
                                        <p:tgtEl>
                                          <p:spTgt spid="18438"/>
                                        </p:tgtEl>
                                        <p:attrNameLst>
                                          <p:attrName>ppt_x</p:attrName>
                                        </p:attrNameLst>
                                      </p:cBhvr>
                                      <p:tavLst>
                                        <p:tav tm="0">
                                          <p:val>
                                            <p:strVal val="0-#ppt_w/2"/>
                                          </p:val>
                                        </p:tav>
                                        <p:tav tm="100000">
                                          <p:val>
                                            <p:strVal val="#ppt_x"/>
                                          </p:val>
                                        </p:tav>
                                      </p:tavLst>
                                    </p:anim>
                                    <p:anim calcmode="lin" valueType="num">
                                      <p:cBhvr additive="base">
                                        <p:cTn id="20" dur="500" fill="hold"/>
                                        <p:tgtEl>
                                          <p:spTgt spid="18438"/>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7" presetClass="entr" presetSubtype="10" fill="hold" grpId="0" nodeType="clickEffect">
                                  <p:stCondLst>
                                    <p:cond delay="0"/>
                                  </p:stCondLst>
                                  <p:childTnLst>
                                    <p:set>
                                      <p:cBhvr>
                                        <p:cTn id="24" dur="1" fill="hold">
                                          <p:stCondLst>
                                            <p:cond delay="0"/>
                                          </p:stCondLst>
                                        </p:cTn>
                                        <p:tgtEl>
                                          <p:spTgt spid="18440"/>
                                        </p:tgtEl>
                                        <p:attrNameLst>
                                          <p:attrName>style.visibility</p:attrName>
                                        </p:attrNameLst>
                                      </p:cBhvr>
                                      <p:to>
                                        <p:strVal val="visible"/>
                                      </p:to>
                                    </p:set>
                                    <p:anim calcmode="lin" valueType="num">
                                      <p:cBhvr>
                                        <p:cTn id="25" dur="500" fill="hold"/>
                                        <p:tgtEl>
                                          <p:spTgt spid="18440"/>
                                        </p:tgtEl>
                                        <p:attrNameLst>
                                          <p:attrName>ppt_w</p:attrName>
                                        </p:attrNameLst>
                                      </p:cBhvr>
                                      <p:tavLst>
                                        <p:tav tm="0">
                                          <p:val>
                                            <p:fltVal val="0"/>
                                          </p:val>
                                        </p:tav>
                                        <p:tav tm="100000">
                                          <p:val>
                                            <p:strVal val="#ppt_w"/>
                                          </p:val>
                                        </p:tav>
                                      </p:tavLst>
                                    </p:anim>
                                    <p:anim calcmode="lin" valueType="num">
                                      <p:cBhvr>
                                        <p:cTn id="26" dur="500" fill="hold"/>
                                        <p:tgtEl>
                                          <p:spTgt spid="18440"/>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6" grpId="0" autoUpdateAnimBg="0"/>
      <p:bldP spid="18438" grpId="0" autoUpdateAnimBg="0"/>
      <p:bldP spid="18439" grpId="0" autoUpdateAnimBg="0"/>
      <p:bldP spid="18440" grpId="0" autoUpdateAnimBg="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nvPicPr>
        <p:blipFill>
          <a:blip r:embed="rId1"/>
          <a:stretch>
            <a:fillRect/>
          </a:stretch>
        </p:blipFill>
        <p:spPr>
          <a:xfrm>
            <a:off x="76200" y="152400"/>
            <a:ext cx="8921750" cy="6405245"/>
          </a:xfrm>
          <a:prstGeom prst="rect">
            <a:avLst/>
          </a:prstGeom>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en-US" altLang="zh-CN" dirty="0"/>
              <a:t>The process of assuming that the trend line applies between two points is called interpolation.</a:t>
            </a:r>
            <a:endParaRPr lang="en-US" altLang="zh-CN" dirty="0"/>
          </a:p>
          <a:p>
            <a:r>
              <a:rPr lang="en-US" altLang="zh-CN" dirty="0"/>
              <a:t>Two properties of a straight line are particularly useful: the </a:t>
            </a:r>
            <a:r>
              <a:rPr lang="en-US" altLang="zh-CN" b="1" dirty="0">
                <a:solidFill>
                  <a:srgbClr val="FF0000"/>
                </a:solidFill>
              </a:rPr>
              <a:t>gradient</a:t>
            </a:r>
            <a:r>
              <a:rPr lang="en-US" altLang="zh-CN" dirty="0"/>
              <a:t> and the </a:t>
            </a:r>
            <a:r>
              <a:rPr lang="en-US" altLang="zh-CN" b="1" dirty="0">
                <a:solidFill>
                  <a:srgbClr val="FF0000"/>
                </a:solidFill>
              </a:rPr>
              <a:t>intercept</a:t>
            </a:r>
            <a:r>
              <a:rPr lang="en-US" altLang="zh-CN" dirty="0"/>
              <a:t>.</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274955"/>
            <a:ext cx="8229600" cy="727710"/>
          </a:xfrm>
        </p:spPr>
        <p:txBody>
          <a:bodyPr>
            <a:normAutofit fontScale="90000"/>
          </a:bodyPr>
          <a:p>
            <a:r>
              <a:rPr lang="en-US" altLang="zh-CN"/>
              <a:t>Gradient</a:t>
            </a:r>
            <a:endParaRPr lang="en-US" altLang="zh-CN"/>
          </a:p>
        </p:txBody>
      </p:sp>
      <p:sp>
        <p:nvSpPr>
          <p:cNvPr id="3" name="内容占位符 2"/>
          <p:cNvSpPr>
            <a:spLocks noGrp="1"/>
          </p:cNvSpPr>
          <p:nvPr>
            <p:ph idx="1"/>
          </p:nvPr>
        </p:nvSpPr>
        <p:spPr>
          <a:xfrm>
            <a:off x="457200" y="1144905"/>
            <a:ext cx="8229600" cy="5499100"/>
          </a:xfrm>
        </p:spPr>
        <p:txBody>
          <a:bodyPr>
            <a:normAutofit lnSpcReduction="10000"/>
          </a:bodyPr>
          <a:p>
            <a:r>
              <a:rPr lang="zh-CN" altLang="en-US" sz="2000"/>
              <a:t>The gradient (or slope) of a line is a measure of its steepness, but it also has a</a:t>
            </a:r>
            <a:r>
              <a:rPr lang="en-US" altLang="zh-CN" sz="2000"/>
              <a:t> </a:t>
            </a:r>
            <a:r>
              <a:rPr lang="zh-CN" altLang="en-US" sz="2000"/>
              <a:t>physical meaning: it is the rate of change of one variable with respect to the other</a:t>
            </a:r>
            <a:r>
              <a:rPr lang="en-US" altLang="zh-CN" sz="2000"/>
              <a:t> </a:t>
            </a:r>
            <a:r>
              <a:rPr lang="zh-CN" altLang="en-US" sz="2000"/>
              <a:t>variable. </a:t>
            </a:r>
            <a:endParaRPr lang="zh-CN" altLang="en-US" sz="2000"/>
          </a:p>
          <a:p>
            <a:r>
              <a:rPr lang="zh-CN" altLang="en-US" sz="2000"/>
              <a:t>To </a:t>
            </a:r>
            <a:r>
              <a:rPr lang="en-US" altLang="zh-CN" sz="2000"/>
              <a:t>fi</a:t>
            </a:r>
            <a:r>
              <a:rPr lang="zh-CN" altLang="en-US" sz="2000"/>
              <a:t>nd the gradient of a line, you need to choose two points on that line,</a:t>
            </a:r>
            <a:r>
              <a:rPr lang="en-US" altLang="zh-CN" sz="2000"/>
              <a:t> </a:t>
            </a:r>
            <a:r>
              <a:rPr lang="zh-CN" altLang="en-US" sz="2000"/>
              <a:t>ideally well separated from each other. </a:t>
            </a:r>
            <a:endParaRPr lang="zh-CN" altLang="en-US" sz="2000"/>
          </a:p>
          <a:p>
            <a:r>
              <a:rPr lang="zh-CN" altLang="en-US" sz="2000" b="1">
                <a:solidFill>
                  <a:srgbClr val="C00000"/>
                </a:solidFill>
              </a:rPr>
              <a:t>Gradients can be positive or negative</a:t>
            </a:r>
            <a:r>
              <a:rPr lang="zh-CN" altLang="en-US" sz="2000"/>
              <a:t>,</a:t>
            </a:r>
            <a:r>
              <a:rPr lang="en-US" altLang="zh-CN" sz="2000"/>
              <a:t> </a:t>
            </a:r>
            <a:r>
              <a:rPr lang="zh-CN" altLang="en-US" sz="2000"/>
              <a:t>depending on whether the graph shows a positive or a negative correlation,</a:t>
            </a:r>
            <a:r>
              <a:rPr lang="en-US" altLang="zh-CN" sz="2000"/>
              <a:t> </a:t>
            </a:r>
            <a:r>
              <a:rPr lang="zh-CN" altLang="en-US" sz="2000"/>
              <a:t>respectively.</a:t>
            </a:r>
            <a:endParaRPr lang="zh-CN" altLang="en-US" sz="2000"/>
          </a:p>
          <a:p>
            <a:r>
              <a:rPr lang="en-US" altLang="zh-CN" sz="2000"/>
              <a:t>        k</a:t>
            </a:r>
            <a:r>
              <a:rPr lang="zh-CN" altLang="en-US" sz="2000"/>
              <a:t> = Δy</a:t>
            </a:r>
            <a:r>
              <a:rPr lang="en-US" altLang="zh-CN" sz="2000"/>
              <a:t>/</a:t>
            </a:r>
            <a:r>
              <a:rPr lang="zh-CN" altLang="en-US" sz="2000"/>
              <a:t>Δx =</a:t>
            </a:r>
            <a:r>
              <a:rPr lang="en-US" altLang="zh-CN" sz="2000"/>
              <a:t> (</a:t>
            </a:r>
            <a:r>
              <a:rPr lang="zh-CN" altLang="en-US" sz="2000"/>
              <a:t>y</a:t>
            </a:r>
            <a:r>
              <a:rPr lang="zh-CN" altLang="en-US" sz="2000" baseline="-25000"/>
              <a:t>2</a:t>
            </a:r>
            <a:r>
              <a:rPr lang="zh-CN" altLang="en-US" sz="2000"/>
              <a:t> − y</a:t>
            </a:r>
            <a:r>
              <a:rPr lang="zh-CN" altLang="en-US" sz="2000" baseline="-25000"/>
              <a:t>1</a:t>
            </a:r>
            <a:r>
              <a:rPr lang="en-US" altLang="zh-CN" sz="2000"/>
              <a:t>) / (</a:t>
            </a:r>
            <a:r>
              <a:rPr lang="zh-CN" altLang="en-US" sz="2000"/>
              <a:t>x</a:t>
            </a:r>
            <a:r>
              <a:rPr lang="zh-CN" altLang="en-US" sz="2000" baseline="-25000"/>
              <a:t>2</a:t>
            </a:r>
            <a:r>
              <a:rPr lang="zh-CN" altLang="en-US" sz="2000"/>
              <a:t> − x</a:t>
            </a:r>
            <a:r>
              <a:rPr lang="zh-CN" altLang="en-US" sz="2000" baseline="-25000"/>
              <a:t>1</a:t>
            </a:r>
            <a:r>
              <a:rPr lang="en-US" altLang="zh-CN" sz="2000"/>
              <a:t>)</a:t>
            </a:r>
            <a:endParaRPr lang="zh-CN" altLang="en-US" sz="2000"/>
          </a:p>
          <a:p>
            <a:r>
              <a:rPr lang="zh-CN" altLang="en-US" sz="2000"/>
              <a:t>For example, a graph of mass of a substance (along the y-axis, in g) vs its volume</a:t>
            </a:r>
            <a:r>
              <a:rPr lang="en-US" altLang="zh-CN" sz="2000"/>
              <a:t> </a:t>
            </a:r>
            <a:r>
              <a:rPr lang="zh-CN" altLang="en-US" sz="2000"/>
              <a:t>(along the x-axis, in cm</a:t>
            </a:r>
            <a:r>
              <a:rPr lang="zh-CN" altLang="en-US" sz="2000" baseline="30000"/>
              <a:t>3</a:t>
            </a:r>
            <a:r>
              <a:rPr lang="zh-CN" altLang="en-US" sz="2000"/>
              <a:t>) gives a straight line. The gradient of the line has units</a:t>
            </a:r>
            <a:r>
              <a:rPr lang="en-US" altLang="zh-CN" sz="2000"/>
              <a:t> </a:t>
            </a:r>
            <a:r>
              <a:rPr lang="zh-CN" altLang="en-US" sz="2000"/>
              <a:t>g</a:t>
            </a:r>
            <a:r>
              <a:rPr lang="en-US" altLang="zh-CN" sz="2000"/>
              <a:t> </a:t>
            </a:r>
            <a:r>
              <a:rPr lang="zh-CN" altLang="en-US" sz="2000"/>
              <a:t>cm</a:t>
            </a:r>
            <a:r>
              <a:rPr lang="en-US" altLang="zh-CN" sz="2000" baseline="30000"/>
              <a:t>-</a:t>
            </a:r>
            <a:r>
              <a:rPr lang="zh-CN" altLang="en-US" sz="2000" baseline="30000"/>
              <a:t>3</a:t>
            </a:r>
            <a:r>
              <a:rPr lang="zh-CN" altLang="en-US" sz="2000"/>
              <a:t>, which gives us the density of that substance.</a:t>
            </a:r>
            <a:endParaRPr lang="zh-CN" altLang="en-US" sz="2000"/>
          </a:p>
          <a:p>
            <a:r>
              <a:rPr lang="zh-CN" altLang="en-US" sz="2000"/>
              <a:t>The uncertainty for the gradient can be determined by drawing the steepest</a:t>
            </a:r>
            <a:r>
              <a:rPr lang="en-US" altLang="zh-CN" sz="2000"/>
              <a:t> </a:t>
            </a:r>
            <a:r>
              <a:rPr lang="zh-CN" altLang="en-US" sz="2000"/>
              <a:t>and most gradual lines of best </a:t>
            </a:r>
            <a:r>
              <a:rPr lang="en-US" altLang="zh-CN" sz="2000"/>
              <a:t>fi</a:t>
            </a:r>
            <a:r>
              <a:rPr lang="zh-CN" altLang="en-US" sz="2000"/>
              <a:t>t possible within the constraints of the error bars,</a:t>
            </a:r>
            <a:r>
              <a:rPr lang="en-US" altLang="zh-CN" sz="2000"/>
              <a:t> </a:t>
            </a:r>
            <a:r>
              <a:rPr lang="zh-CN" altLang="en-US" sz="2000"/>
              <a:t>giving values for maximum and minimum gradients. </a:t>
            </a:r>
            <a:endParaRPr lang="zh-CN" altLang="en-US" sz="2000"/>
          </a:p>
          <a:p>
            <a:r>
              <a:rPr lang="zh-CN" altLang="en-US" sz="2000"/>
              <a:t>Half the di</a:t>
            </a:r>
            <a:r>
              <a:rPr lang="en-US" altLang="zh-CN" sz="2000"/>
              <a:t>ff</a:t>
            </a:r>
            <a:r>
              <a:rPr lang="zh-CN" altLang="en-US" sz="2000"/>
              <a:t>erence between</a:t>
            </a:r>
            <a:r>
              <a:rPr lang="en-US" altLang="zh-CN" sz="2000"/>
              <a:t> </a:t>
            </a:r>
            <a:r>
              <a:rPr lang="zh-CN" altLang="en-US" sz="2000"/>
              <a:t>these two lines can be used to estimate the uncertainty of the gra</a:t>
            </a:r>
            <a:r>
              <a:rPr lang="en-US" altLang="zh-CN" sz="2000"/>
              <a:t>dient.</a:t>
            </a:r>
            <a:endParaRPr lang="en-US" altLang="zh-CN" sz="2000"/>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nvPicPr>
        <p:blipFill>
          <a:blip r:embed="rId1"/>
          <a:stretch>
            <a:fillRect/>
          </a:stretch>
        </p:blipFill>
        <p:spPr>
          <a:xfrm>
            <a:off x="1066800" y="1066800"/>
            <a:ext cx="6589395" cy="4542155"/>
          </a:xfrm>
          <a:prstGeom prst="rect">
            <a:avLst/>
          </a:prstGeom>
        </p:spPr>
      </p:pic>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464185" y="515620"/>
            <a:ext cx="8304530" cy="5610860"/>
          </a:xfrm>
        </p:spPr>
        <p:txBody>
          <a:bodyPr>
            <a:normAutofit/>
          </a:bodyPr>
          <a:p>
            <a:r>
              <a:rPr lang="zh-CN" altLang="en-US" sz="2400"/>
              <a:t>Straight-line graphs have constant gradients while curves have changing</a:t>
            </a:r>
            <a:r>
              <a:rPr lang="en-US" altLang="zh-CN" sz="2400"/>
              <a:t> </a:t>
            </a:r>
            <a:r>
              <a:rPr lang="zh-CN" altLang="en-US" sz="2400"/>
              <a:t>gradients. </a:t>
            </a:r>
            <a:endParaRPr lang="zh-CN" altLang="en-US" sz="2400"/>
          </a:p>
          <a:p>
            <a:r>
              <a:rPr lang="zh-CN" altLang="en-US" sz="2400"/>
              <a:t>For instance, data for product volume vs time will produce a curve,</a:t>
            </a:r>
            <a:r>
              <a:rPr lang="en-US" altLang="zh-CN" sz="2400"/>
              <a:t> </a:t>
            </a:r>
            <a:r>
              <a:rPr lang="zh-CN" altLang="en-US" sz="2400"/>
              <a:t>because the rate decreases during the reaction.</a:t>
            </a:r>
            <a:endParaRPr lang="zh-CN" altLang="en-US" sz="2400"/>
          </a:p>
          <a:p>
            <a:r>
              <a:rPr lang="zh-CN" altLang="en-US" sz="2400"/>
              <a:t>We can determine the gradient at a speci</a:t>
            </a:r>
            <a:r>
              <a:rPr lang="en-US" altLang="zh-CN" sz="2400"/>
              <a:t>fi</a:t>
            </a:r>
            <a:r>
              <a:rPr lang="zh-CN" altLang="en-US" sz="2400"/>
              <a:t>c point on the curve by drawing a</a:t>
            </a:r>
            <a:r>
              <a:rPr lang="en-US" altLang="zh-CN" sz="2400"/>
              <a:t> </a:t>
            </a:r>
            <a:r>
              <a:rPr lang="zh-CN" altLang="en-US" sz="2400"/>
              <a:t>tangent line and working out its gradient. </a:t>
            </a:r>
            <a:endParaRPr lang="zh-CN" altLang="en-US" sz="2400"/>
          </a:p>
          <a:p>
            <a:r>
              <a:rPr lang="zh-CN" altLang="en-US" sz="2400"/>
              <a:t>In </a:t>
            </a:r>
            <a:r>
              <a:rPr lang="en-US" altLang="zh-CN" sz="2400"/>
              <a:t>Fi</a:t>
            </a:r>
            <a:r>
              <a:rPr lang="zh-CN" altLang="en-US" sz="2400"/>
              <a:t>gure 82, two tangent lines are</a:t>
            </a:r>
            <a:r>
              <a:rPr lang="en-US" altLang="zh-CN" sz="2400"/>
              <a:t> </a:t>
            </a:r>
            <a:r>
              <a:rPr lang="zh-CN" altLang="en-US" sz="2400"/>
              <a:t>shown in green. The one at t = 0 is clearly steeper because the rate is higher at</a:t>
            </a:r>
            <a:r>
              <a:rPr lang="en-US" altLang="zh-CN" sz="2400"/>
              <a:t> </a:t>
            </a:r>
            <a:r>
              <a:rPr lang="zh-CN" altLang="en-US" sz="2400"/>
              <a:t>that point in time. </a:t>
            </a:r>
            <a:endParaRPr lang="zh-CN" altLang="en-US" sz="2400"/>
          </a:p>
          <a:p>
            <a:r>
              <a:rPr lang="zh-CN" altLang="en-US" sz="2400"/>
              <a:t>Figure 83 shows how to calculate the gradient of a tangent line.</a:t>
            </a:r>
            <a:endParaRPr lang="zh-CN" altLang="en-US" sz="2400"/>
          </a:p>
          <a:p>
            <a:endParaRPr lang="zh-CN" altLang="en-US" sz="2400"/>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nvPicPr>
        <p:blipFill>
          <a:blip r:embed="rId1"/>
          <a:stretch>
            <a:fillRect/>
          </a:stretch>
        </p:blipFill>
        <p:spPr>
          <a:xfrm>
            <a:off x="1143000" y="609600"/>
            <a:ext cx="6741160" cy="5493385"/>
          </a:xfrm>
          <a:prstGeom prst="rect">
            <a:avLst/>
          </a:prstGeom>
        </p:spPr>
      </p:pic>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nvPicPr>
        <p:blipFill>
          <a:blip r:embed="rId1"/>
          <a:stretch>
            <a:fillRect/>
          </a:stretch>
        </p:blipFill>
        <p:spPr>
          <a:xfrm>
            <a:off x="717550" y="479425"/>
            <a:ext cx="7708900" cy="5899150"/>
          </a:xfrm>
          <a:prstGeom prst="rect">
            <a:avLst/>
          </a:prstGeom>
        </p:spPr>
      </p:pic>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274955"/>
            <a:ext cx="8229600" cy="875030"/>
          </a:xfrm>
        </p:spPr>
        <p:txBody>
          <a:bodyPr/>
          <a:p>
            <a:r>
              <a:rPr lang="zh-CN" altLang="en-US">
                <a:sym typeface="+mn-ea"/>
              </a:rPr>
              <a:t>Intercepts</a:t>
            </a:r>
            <a:endParaRPr lang="zh-CN" altLang="en-US"/>
          </a:p>
        </p:txBody>
      </p:sp>
      <p:sp>
        <p:nvSpPr>
          <p:cNvPr id="3" name="内容占位符 2"/>
          <p:cNvSpPr>
            <a:spLocks noGrp="1"/>
          </p:cNvSpPr>
          <p:nvPr>
            <p:ph idx="1"/>
          </p:nvPr>
        </p:nvSpPr>
        <p:spPr>
          <a:xfrm>
            <a:off x="457200" y="1248410"/>
            <a:ext cx="8229600" cy="5347335"/>
          </a:xfrm>
        </p:spPr>
        <p:txBody>
          <a:bodyPr>
            <a:normAutofit fontScale="60000"/>
          </a:bodyPr>
          <a:p>
            <a:r>
              <a:rPr lang="zh-CN" altLang="en-US"/>
              <a:t>The intercepts are the points where the line or curve crosses the axes.</a:t>
            </a:r>
            <a:endParaRPr lang="zh-CN" altLang="en-US"/>
          </a:p>
          <a:p>
            <a:r>
              <a:rPr lang="zh-CN" altLang="en-US"/>
              <a:t>Intercepts can be found by extending the line until it meets the axis (this is called</a:t>
            </a:r>
            <a:r>
              <a:rPr lang="en-US" altLang="zh-CN"/>
              <a:t> </a:t>
            </a:r>
            <a:r>
              <a:rPr lang="zh-CN" altLang="en-US"/>
              <a:t>extrapolation). </a:t>
            </a:r>
            <a:endParaRPr lang="zh-CN" altLang="en-US"/>
          </a:p>
          <a:p>
            <a:r>
              <a:rPr lang="zh-CN" altLang="en-US"/>
              <a:t>You can also use the equation of the line in the form y = </a:t>
            </a:r>
            <a:r>
              <a:rPr lang="en-US" altLang="zh-CN"/>
              <a:t>k</a:t>
            </a:r>
            <a:r>
              <a:rPr lang="zh-CN" altLang="en-US"/>
              <a:t>x + </a:t>
            </a:r>
            <a:r>
              <a:rPr lang="en-US" altLang="zh-CN"/>
              <a:t>b</a:t>
            </a:r>
            <a:r>
              <a:rPr lang="zh-CN" altLang="en-US"/>
              <a:t> where b represents the y-intercept.</a:t>
            </a:r>
            <a:endParaRPr lang="zh-CN" altLang="en-US"/>
          </a:p>
          <a:p>
            <a:r>
              <a:rPr lang="zh-CN" altLang="en-US"/>
              <a:t>As with gradient, the signi</a:t>
            </a:r>
            <a:r>
              <a:rPr lang="en-US" altLang="zh-CN"/>
              <a:t>fi</a:t>
            </a:r>
            <a:r>
              <a:rPr lang="zh-CN" altLang="en-US"/>
              <a:t>cance of the intercepts depends on the context of</a:t>
            </a:r>
            <a:r>
              <a:rPr lang="en-US" altLang="zh-CN"/>
              <a:t> </a:t>
            </a:r>
            <a:r>
              <a:rPr lang="zh-CN" altLang="en-US"/>
              <a:t>the data being plotted. </a:t>
            </a:r>
            <a:endParaRPr lang="zh-CN" altLang="en-US"/>
          </a:p>
          <a:p>
            <a:r>
              <a:rPr lang="zh-CN" altLang="en-US"/>
              <a:t>In some cases, you would expect the y-intercept to be</a:t>
            </a:r>
            <a:r>
              <a:rPr lang="en-US" altLang="zh-CN"/>
              <a:t> </a:t>
            </a:r>
            <a:r>
              <a:rPr lang="zh-CN" altLang="en-US"/>
              <a:t>0, for instance when plotting the concentration of a product vs time as a part</a:t>
            </a:r>
            <a:r>
              <a:rPr lang="en-US" altLang="zh-CN"/>
              <a:t> </a:t>
            </a:r>
            <a:r>
              <a:rPr lang="zh-CN" altLang="en-US"/>
              <a:t>of a kinetics investigation. </a:t>
            </a:r>
            <a:endParaRPr lang="zh-CN" altLang="en-US"/>
          </a:p>
          <a:p>
            <a:r>
              <a:rPr lang="zh-CN" altLang="en-US"/>
              <a:t>In other cases, the intercept can be used to derive a</a:t>
            </a:r>
            <a:r>
              <a:rPr lang="en-US" altLang="zh-CN"/>
              <a:t> </a:t>
            </a:r>
            <a:r>
              <a:rPr lang="zh-CN" altLang="en-US"/>
              <a:t>numerical quantity.</a:t>
            </a:r>
            <a:endParaRPr lang="zh-CN" altLang="en-US"/>
          </a:p>
          <a:p>
            <a:r>
              <a:rPr lang="zh-CN" altLang="en-US"/>
              <a:t>Similar to gradient, the uncertainty of the y-intercept can be determined by</a:t>
            </a:r>
            <a:r>
              <a:rPr lang="en-US" altLang="zh-CN"/>
              <a:t> </a:t>
            </a:r>
            <a:r>
              <a:rPr lang="zh-CN" altLang="en-US"/>
              <a:t>drawing the most and least steep lines of best </a:t>
            </a:r>
            <a:r>
              <a:rPr lang="en-US" altLang="zh-CN"/>
              <a:t>fi</a:t>
            </a:r>
            <a:r>
              <a:rPr lang="zh-CN" altLang="en-US"/>
              <a:t>t possible within the constraints of</a:t>
            </a:r>
            <a:r>
              <a:rPr lang="en-US" altLang="zh-CN"/>
              <a:t> </a:t>
            </a:r>
            <a:r>
              <a:rPr lang="zh-CN" altLang="en-US"/>
              <a:t>the error bars. </a:t>
            </a:r>
            <a:endParaRPr lang="zh-CN" altLang="en-US"/>
          </a:p>
          <a:p>
            <a:r>
              <a:rPr lang="zh-CN" altLang="en-US"/>
              <a:t>This gives maximum and minimum values for the y-intercept, from</a:t>
            </a:r>
            <a:r>
              <a:rPr lang="en-US" altLang="zh-CN"/>
              <a:t> </a:t>
            </a:r>
            <a:r>
              <a:rPr lang="zh-CN" altLang="en-US"/>
              <a:t>which you can </a:t>
            </a:r>
            <a:r>
              <a:rPr lang="en-US" altLang="zh-CN"/>
              <a:t>fi</a:t>
            </a:r>
            <a:r>
              <a:rPr lang="zh-CN" altLang="en-US"/>
              <a:t>nd the uncertainty.</a:t>
            </a:r>
            <a:endParaRPr lang="zh-CN" altLang="en-US"/>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内容占位符 3"/>
          <p:cNvPicPr>
            <a:picLocks noChangeAspect="1"/>
          </p:cNvPicPr>
          <p:nvPr>
            <p:ph idx="1"/>
          </p:nvPr>
        </p:nvPicPr>
        <p:blipFill>
          <a:blip r:embed="rId1"/>
          <a:stretch>
            <a:fillRect/>
          </a:stretch>
        </p:blipFill>
        <p:spPr>
          <a:xfrm>
            <a:off x="2057400" y="838200"/>
            <a:ext cx="4133850" cy="4375150"/>
          </a:xfrm>
          <a:prstGeom prst="rect">
            <a:avLst/>
          </a:prstGeom>
        </p:spPr>
      </p:pic>
      <p:pic>
        <p:nvPicPr>
          <p:cNvPr id="5" name="图片 4"/>
          <p:cNvPicPr>
            <a:picLocks noChangeAspect="1"/>
          </p:cNvPicPr>
          <p:nvPr/>
        </p:nvPicPr>
        <p:blipFill>
          <a:blip r:embed="rId2"/>
          <a:stretch>
            <a:fillRect/>
          </a:stretch>
        </p:blipFill>
        <p:spPr>
          <a:xfrm>
            <a:off x="1524000" y="5562600"/>
            <a:ext cx="5537200" cy="755650"/>
          </a:xfrm>
          <a:prstGeom prst="rect">
            <a:avLst/>
          </a:prstGeom>
        </p:spPr>
      </p:pic>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内容占位符 3"/>
          <p:cNvPicPr>
            <a:picLocks noChangeAspect="1"/>
          </p:cNvPicPr>
          <p:nvPr>
            <p:ph idx="1"/>
          </p:nvPr>
        </p:nvPicPr>
        <p:blipFill>
          <a:blip r:embed="rId1"/>
          <a:stretch>
            <a:fillRect/>
          </a:stretch>
        </p:blipFill>
        <p:spPr>
          <a:xfrm>
            <a:off x="442595" y="533400"/>
            <a:ext cx="8258175" cy="563245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609600" y="152400"/>
            <a:ext cx="7772400" cy="685800"/>
          </a:xfrm>
        </p:spPr>
        <p:txBody>
          <a:bodyPr>
            <a:normAutofit fontScale="90000"/>
          </a:bodyPr>
          <a:lstStyle/>
          <a:p>
            <a:r>
              <a:rPr lang="en-US" dirty="0">
                <a:solidFill>
                  <a:srgbClr val="333333"/>
                </a:solidFill>
              </a:rPr>
              <a:t>10 mL Graduate</a:t>
            </a:r>
            <a:endParaRPr lang="en-US" dirty="0">
              <a:solidFill>
                <a:srgbClr val="333333"/>
              </a:solidFill>
            </a:endParaRPr>
          </a:p>
        </p:txBody>
      </p:sp>
      <p:pic>
        <p:nvPicPr>
          <p:cNvPr id="5124" name="Picture 4" descr="D:\My Documents\New Chemistry\Lab Powerpoints\Measuring\graduate2.jpg"/>
          <p:cNvPicPr>
            <a:picLocks noChangeAspect="1" noChangeArrowheads="1"/>
          </p:cNvPicPr>
          <p:nvPr/>
        </p:nvPicPr>
        <p:blipFill>
          <a:blip r:embed="rId1" cstate="print"/>
          <a:srcRect/>
          <a:stretch>
            <a:fillRect/>
          </a:stretch>
        </p:blipFill>
        <p:spPr bwMode="auto">
          <a:xfrm>
            <a:off x="762000" y="1447800"/>
            <a:ext cx="4953000" cy="3714750"/>
          </a:xfrm>
          <a:prstGeom prst="rect">
            <a:avLst/>
          </a:prstGeom>
          <a:ln>
            <a:noFill/>
          </a:ln>
          <a:effectLst>
            <a:outerShdw blurRad="292100" dist="139700" dir="2700000" algn="tl" rotWithShape="0">
              <a:srgbClr val="333333">
                <a:alpha val="65000"/>
              </a:srgbClr>
            </a:outerShdw>
          </a:effectLst>
        </p:spPr>
      </p:pic>
      <p:sp>
        <p:nvSpPr>
          <p:cNvPr id="5125" name="Text Box 5"/>
          <p:cNvSpPr txBox="1">
            <a:spLocks noChangeArrowheads="1"/>
          </p:cNvSpPr>
          <p:nvPr/>
        </p:nvSpPr>
        <p:spPr bwMode="auto">
          <a:xfrm>
            <a:off x="533400" y="838200"/>
            <a:ext cx="8229600" cy="523220"/>
          </a:xfrm>
          <a:prstGeom prst="rect">
            <a:avLst/>
          </a:prstGeom>
          <a:noFill/>
          <a:ln w="9525">
            <a:noFill/>
            <a:miter lim="800000"/>
          </a:ln>
          <a:effectLst/>
        </p:spPr>
        <p:txBody>
          <a:bodyPr wrap="square">
            <a:spAutoFit/>
          </a:bodyPr>
          <a:lstStyle/>
          <a:p>
            <a:r>
              <a:rPr lang="en-US" sz="2800" dirty="0">
                <a:solidFill>
                  <a:srgbClr val="333333"/>
                </a:solidFill>
              </a:rPr>
              <a:t>What is the volume of liquid in the graduate?</a:t>
            </a:r>
            <a:endParaRPr lang="en-US" sz="2800" dirty="0">
              <a:solidFill>
                <a:srgbClr val="333333"/>
              </a:solidFill>
            </a:endParaRPr>
          </a:p>
        </p:txBody>
      </p:sp>
      <p:sp>
        <p:nvSpPr>
          <p:cNvPr id="5126" name="Text Box 6"/>
          <p:cNvSpPr txBox="1">
            <a:spLocks noChangeArrowheads="1"/>
          </p:cNvSpPr>
          <p:nvPr/>
        </p:nvSpPr>
        <p:spPr bwMode="auto">
          <a:xfrm>
            <a:off x="5867400" y="2133600"/>
            <a:ext cx="2835275" cy="641350"/>
          </a:xfrm>
          <a:prstGeom prst="rect">
            <a:avLst/>
          </a:prstGeom>
          <a:noFill/>
          <a:ln w="9525">
            <a:noFill/>
            <a:miter lim="800000"/>
          </a:ln>
          <a:effectLst/>
        </p:spPr>
        <p:txBody>
          <a:bodyPr>
            <a:spAutoFit/>
          </a:bodyPr>
          <a:lstStyle/>
          <a:p>
            <a:r>
              <a:rPr lang="en-US" sz="3600" dirty="0">
                <a:solidFill>
                  <a:srgbClr val="333333"/>
                </a:solidFill>
              </a:rPr>
              <a:t>_ . _ mL</a:t>
            </a:r>
            <a:endParaRPr lang="en-US" sz="3600" dirty="0">
              <a:solidFill>
                <a:srgbClr val="333333"/>
              </a:solidFill>
            </a:endParaRPr>
          </a:p>
        </p:txBody>
      </p:sp>
      <p:sp>
        <p:nvSpPr>
          <p:cNvPr id="5127" name="Text Box 7"/>
          <p:cNvSpPr txBox="1">
            <a:spLocks noChangeArrowheads="1"/>
          </p:cNvSpPr>
          <p:nvPr/>
        </p:nvSpPr>
        <p:spPr bwMode="auto">
          <a:xfrm>
            <a:off x="5861050" y="2133600"/>
            <a:ext cx="463550" cy="641350"/>
          </a:xfrm>
          <a:prstGeom prst="rect">
            <a:avLst/>
          </a:prstGeom>
          <a:noFill/>
          <a:ln w="9525">
            <a:noFill/>
            <a:miter lim="800000"/>
          </a:ln>
          <a:effectLst/>
        </p:spPr>
        <p:txBody>
          <a:bodyPr wrap="none">
            <a:spAutoFit/>
          </a:bodyPr>
          <a:lstStyle/>
          <a:p>
            <a:r>
              <a:rPr lang="en-US" sz="3600" dirty="0">
                <a:solidFill>
                  <a:srgbClr val="A50021"/>
                </a:solidFill>
              </a:rPr>
              <a:t>6</a:t>
            </a:r>
            <a:endParaRPr lang="en-US" sz="3600" dirty="0">
              <a:solidFill>
                <a:srgbClr val="A50021"/>
              </a:solidFill>
            </a:endParaRPr>
          </a:p>
        </p:txBody>
      </p:sp>
      <p:sp>
        <p:nvSpPr>
          <p:cNvPr id="5129" name="Text Box 9"/>
          <p:cNvSpPr txBox="1">
            <a:spLocks noChangeArrowheads="1"/>
          </p:cNvSpPr>
          <p:nvPr/>
        </p:nvSpPr>
        <p:spPr bwMode="auto">
          <a:xfrm>
            <a:off x="6400800" y="2133600"/>
            <a:ext cx="463550" cy="641350"/>
          </a:xfrm>
          <a:prstGeom prst="rect">
            <a:avLst/>
          </a:prstGeom>
          <a:noFill/>
          <a:ln w="9525">
            <a:noFill/>
            <a:miter lim="800000"/>
          </a:ln>
          <a:effectLst/>
        </p:spPr>
        <p:txBody>
          <a:bodyPr wrap="none">
            <a:spAutoFit/>
          </a:bodyPr>
          <a:lstStyle/>
          <a:p>
            <a:r>
              <a:rPr lang="en-US" sz="3600" dirty="0">
                <a:solidFill>
                  <a:srgbClr val="A50021"/>
                </a:solidFill>
              </a:rPr>
              <a:t>6</a:t>
            </a:r>
            <a:endParaRPr lang="en-US" sz="3600" dirty="0">
              <a:solidFill>
                <a:srgbClr val="A50021"/>
              </a:solidFill>
            </a:endParaRPr>
          </a:p>
        </p:txBody>
      </p:sp>
      <p:sp>
        <p:nvSpPr>
          <p:cNvPr id="2" name="TextBox 1"/>
          <p:cNvSpPr txBox="1"/>
          <p:nvPr/>
        </p:nvSpPr>
        <p:spPr>
          <a:xfrm>
            <a:off x="7315200" y="2209800"/>
            <a:ext cx="1828800" cy="584775"/>
          </a:xfrm>
          <a:prstGeom prst="rect">
            <a:avLst/>
          </a:prstGeom>
          <a:noFill/>
        </p:spPr>
        <p:txBody>
          <a:bodyPr wrap="square" rtlCol="0">
            <a:spAutoFit/>
          </a:bodyPr>
          <a:lstStyle/>
          <a:p>
            <a:r>
              <a:rPr lang="en-US" altLang="zh-CN" sz="3200" dirty="0"/>
              <a:t>±0.1 mL</a:t>
            </a:r>
            <a:endParaRPr lang="zh-CN" altLang="en-US" sz="32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1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1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12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6" grpId="0"/>
      <p:bldP spid="5127" grpId="0"/>
      <p:bldP spid="5129" grpId="0"/>
      <p:bldP spid="2" grpId="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Interpolation and extrapolation</a:t>
            </a:r>
            <a:endParaRPr lang="zh-CN" altLang="en-US"/>
          </a:p>
        </p:txBody>
      </p:sp>
      <p:sp>
        <p:nvSpPr>
          <p:cNvPr id="3" name="内容占位符 2"/>
          <p:cNvSpPr>
            <a:spLocks noGrp="1"/>
          </p:cNvSpPr>
          <p:nvPr>
            <p:ph idx="1"/>
          </p:nvPr>
        </p:nvSpPr>
        <p:spPr/>
        <p:txBody>
          <a:bodyPr/>
          <a:p>
            <a:r>
              <a:rPr lang="zh-CN" altLang="en-US" sz="2000"/>
              <a:t>Lines and curves of best </a:t>
            </a:r>
            <a:r>
              <a:rPr lang="en-US" altLang="zh-CN" sz="2000"/>
              <a:t>fi</a:t>
            </a:r>
            <a:r>
              <a:rPr lang="zh-CN" altLang="en-US" sz="2000"/>
              <a:t>t can be interpolated or extrapolated. </a:t>
            </a:r>
            <a:endParaRPr lang="zh-CN" altLang="en-US" sz="2000"/>
          </a:p>
          <a:p>
            <a:r>
              <a:rPr lang="zh-CN" altLang="en-US" sz="2000" b="1">
                <a:solidFill>
                  <a:srgbClr val="C00000"/>
                </a:solidFill>
              </a:rPr>
              <a:t>Interpolation</a:t>
            </a:r>
            <a:r>
              <a:rPr lang="en-US" altLang="zh-CN" sz="2000"/>
              <a:t> </a:t>
            </a:r>
            <a:r>
              <a:rPr lang="zh-CN" altLang="en-US" sz="2000"/>
              <a:t>involves predicting values within the range of the experimental data, whereas</a:t>
            </a:r>
            <a:r>
              <a:rPr lang="en-US" altLang="zh-CN" sz="2000"/>
              <a:t> </a:t>
            </a:r>
            <a:r>
              <a:rPr lang="zh-CN" altLang="en-US" sz="2000" b="1">
                <a:solidFill>
                  <a:srgbClr val="C00000"/>
                </a:solidFill>
                <a:effectLst/>
              </a:rPr>
              <a:t>extrapolation </a:t>
            </a:r>
            <a:r>
              <a:rPr lang="zh-CN" altLang="en-US" sz="2000"/>
              <a:t>involves predicting values outside the range of these data</a:t>
            </a:r>
            <a:r>
              <a:rPr lang="en-US" altLang="zh-CN" sz="2000"/>
              <a:t> </a:t>
            </a:r>
            <a:r>
              <a:rPr lang="zh-CN" altLang="en-US" sz="2000"/>
              <a:t>(</a:t>
            </a:r>
            <a:r>
              <a:rPr lang="en-US" altLang="zh-CN" sz="2000"/>
              <a:t>Fi</a:t>
            </a:r>
            <a:r>
              <a:rPr lang="zh-CN" altLang="en-US" sz="2000"/>
              <a:t>gure 90).</a:t>
            </a:r>
            <a:endParaRPr lang="zh-CN" altLang="en-US" sz="2000"/>
          </a:p>
          <a:p>
            <a:r>
              <a:rPr lang="en-US" altLang="zh-CN" sz="2000"/>
              <a:t>Consider the absorb</a:t>
            </a:r>
            <a:r>
              <a:rPr lang="zh-CN" altLang="en-US" sz="2000"/>
              <a:t>ance versus concentration graph shown in </a:t>
            </a:r>
            <a:r>
              <a:rPr lang="en-US" altLang="zh-CN" sz="2000"/>
              <a:t>Fi</a:t>
            </a:r>
            <a:r>
              <a:rPr lang="zh-CN" altLang="en-US" sz="2000"/>
              <a:t>gure 91.</a:t>
            </a:r>
            <a:endParaRPr lang="zh-CN" altLang="en-US" sz="2000"/>
          </a:p>
          <a:p>
            <a:r>
              <a:rPr lang="zh-CN" altLang="en-US" sz="2000"/>
              <a:t>The points on the line were obtained by measuring the absorbance of six</a:t>
            </a:r>
            <a:r>
              <a:rPr lang="en-US" altLang="zh-CN" sz="2000"/>
              <a:t> </a:t>
            </a:r>
            <a:r>
              <a:rPr lang="zh-CN" altLang="en-US" sz="2000"/>
              <a:t>solutions of known concentration.</a:t>
            </a:r>
            <a:endParaRPr lang="zh-CN" altLang="en-US" sz="2000"/>
          </a:p>
          <a:p>
            <a:r>
              <a:rPr lang="en-US" altLang="zh-CN" sz="2000"/>
              <a:t>The absorbance of a sample of unknown concentration is found to be 0.460.</a:t>
            </a:r>
            <a:endParaRPr lang="en-US" altLang="zh-CN" sz="2000"/>
          </a:p>
          <a:p>
            <a:r>
              <a:rPr lang="en-US" altLang="zh-CN" sz="2000"/>
              <a:t>Its concentration can then be found by interpolation, as shown, giving 0.34 mol dm</a:t>
            </a:r>
            <a:r>
              <a:rPr lang="en-US" altLang="zh-CN" sz="2000" baseline="30000"/>
              <a:t>-3</a:t>
            </a:r>
            <a:r>
              <a:rPr lang="en-US" altLang="zh-CN" sz="2000"/>
              <a:t>. If known, the equation of the line could also be used to find the concentration, by entering 0.460 in for y and solving for x </a:t>
            </a:r>
            <a:endParaRPr lang="en-US" altLang="zh-CN" sz="2000"/>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nvPicPr>
        <p:blipFill>
          <a:blip r:embed="rId1"/>
          <a:stretch>
            <a:fillRect/>
          </a:stretch>
        </p:blipFill>
        <p:spPr>
          <a:xfrm>
            <a:off x="990600" y="685800"/>
            <a:ext cx="7043420" cy="5424805"/>
          </a:xfrm>
          <a:prstGeom prst="rect">
            <a:avLst/>
          </a:prstGeom>
        </p:spPr>
      </p:pic>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457200"/>
            <a:ext cx="8229600" cy="4525963"/>
          </a:xfrm>
        </p:spPr>
        <p:txBody>
          <a:bodyPr>
            <a:noAutofit/>
          </a:bodyPr>
          <a:lstStyle/>
          <a:p>
            <a:r>
              <a:rPr lang="en-US" altLang="zh-CN" sz="2000" dirty="0"/>
              <a:t>In a calorimetry experiment, the temperature of the reaction mixture containing copper(II) sulfate solution and zinc metal is monitored over time and the results are plotted on a graph.</a:t>
            </a:r>
            <a:endParaRPr lang="en-US" altLang="zh-CN" sz="2000" dirty="0"/>
          </a:p>
          <a:p>
            <a:r>
              <a:rPr lang="en-US" altLang="zh-CN" sz="2000" dirty="0"/>
              <a:t>The maximum temperature value is needed to calculate ∆T and subsequently the amount of heat, Q (and later, the enthalpy change, ∆H). The highest temperature measured during the experiment is lowered due to heat loss to the surroundings.</a:t>
            </a:r>
            <a:endParaRPr lang="en-US" altLang="zh-CN" sz="2000" dirty="0"/>
          </a:p>
          <a:p>
            <a:r>
              <a:rPr lang="en-US" altLang="zh-CN" sz="2000" dirty="0"/>
              <a:t>Extrapolating the cooling curve (the part of the graph that shows a decreasing temperature over time) backwards to the time at which the zinc was added to the copper(II) sulfate solution, allows us to predict a corrected value of Tmax. Doing so assumes a constant rate of heat loss during the reaction.</a:t>
            </a:r>
            <a:endParaRPr lang="en-US" altLang="zh-CN" sz="2000" dirty="0"/>
          </a:p>
          <a:p>
            <a:r>
              <a:rPr lang="en-US" altLang="zh-CN" sz="2000" dirty="0"/>
              <a:t>Extrapolation always involves the assumption that the relationship between variables stays the same beyond the range of data. In practice, this is not always the case. For example, the relationship between absorbance and concentration in Figure 91 is linear, but the linearity is lost at higher concentration.</a:t>
            </a:r>
            <a:endParaRPr lang="en-US" altLang="zh-CN" sz="2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内容占位符 3"/>
          <p:cNvPicPr>
            <a:picLocks noChangeAspect="1"/>
          </p:cNvPicPr>
          <p:nvPr>
            <p:ph idx="1"/>
          </p:nvPr>
        </p:nvPicPr>
        <p:blipFill>
          <a:blip r:embed="rId1"/>
          <a:stretch>
            <a:fillRect/>
          </a:stretch>
        </p:blipFill>
        <p:spPr>
          <a:xfrm>
            <a:off x="69850" y="1066800"/>
            <a:ext cx="4304030" cy="2979420"/>
          </a:xfrm>
          <a:prstGeom prst="rect">
            <a:avLst/>
          </a:prstGeom>
        </p:spPr>
      </p:pic>
      <p:pic>
        <p:nvPicPr>
          <p:cNvPr id="5" name="图片 4"/>
          <p:cNvPicPr>
            <a:picLocks noChangeAspect="1"/>
          </p:cNvPicPr>
          <p:nvPr/>
        </p:nvPicPr>
        <p:blipFill>
          <a:blip r:embed="rId2"/>
          <a:stretch>
            <a:fillRect/>
          </a:stretch>
        </p:blipFill>
        <p:spPr>
          <a:xfrm>
            <a:off x="4373880" y="381000"/>
            <a:ext cx="4703445" cy="4638040"/>
          </a:xfrm>
          <a:prstGeom prst="rect">
            <a:avLst/>
          </a:prstGeom>
        </p:spPr>
      </p:pic>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内容占位符 3"/>
          <p:cNvPicPr>
            <a:picLocks noChangeAspect="1"/>
          </p:cNvPicPr>
          <p:nvPr>
            <p:ph idx="1"/>
          </p:nvPr>
        </p:nvPicPr>
        <p:blipFill>
          <a:blip r:embed="rId1"/>
          <a:stretch>
            <a:fillRect/>
          </a:stretch>
        </p:blipFill>
        <p:spPr>
          <a:xfrm>
            <a:off x="823595" y="231140"/>
            <a:ext cx="7496810" cy="6395720"/>
          </a:xfrm>
          <a:prstGeom prst="rect">
            <a:avLst/>
          </a:prstGeom>
        </p:spPr>
      </p:pic>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内容占位符 3"/>
          <p:cNvPicPr>
            <a:picLocks noChangeAspect="1"/>
          </p:cNvPicPr>
          <p:nvPr>
            <p:ph idx="1"/>
          </p:nvPr>
        </p:nvPicPr>
        <p:blipFill>
          <a:blip r:embed="rId1"/>
          <a:stretch>
            <a:fillRect/>
          </a:stretch>
        </p:blipFill>
        <p:spPr>
          <a:xfrm>
            <a:off x="152400" y="1066800"/>
            <a:ext cx="8885555" cy="3694430"/>
          </a:xfrm>
          <a:prstGeom prst="rect">
            <a:avLst/>
          </a:prstGeom>
        </p:spPr>
      </p:pic>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zh-CN" altLang="en-US">
                <a:sym typeface="+mn-ea"/>
              </a:rPr>
              <a:t>Maxima, minima and areas on graphs</a:t>
            </a:r>
            <a:endParaRPr lang="zh-CN" altLang="en-US"/>
          </a:p>
        </p:txBody>
      </p:sp>
      <p:sp>
        <p:nvSpPr>
          <p:cNvPr id="3" name="内容占位符 2"/>
          <p:cNvSpPr>
            <a:spLocks noGrp="1"/>
          </p:cNvSpPr>
          <p:nvPr>
            <p:ph idx="1"/>
          </p:nvPr>
        </p:nvSpPr>
        <p:spPr/>
        <p:txBody>
          <a:bodyPr>
            <a:normAutofit fontScale="80000"/>
          </a:bodyPr>
          <a:p>
            <a:r>
              <a:rPr lang="zh-CN" altLang="en-US"/>
              <a:t>Further interpretation of graphs may involve inspecting </a:t>
            </a:r>
            <a:r>
              <a:rPr lang="zh-CN" altLang="en-US" b="1">
                <a:solidFill>
                  <a:srgbClr val="C00000"/>
                </a:solidFill>
              </a:rPr>
              <a:t>maximum values,</a:t>
            </a:r>
            <a:r>
              <a:rPr lang="en-US" altLang="zh-CN" b="1">
                <a:solidFill>
                  <a:srgbClr val="C00000"/>
                </a:solidFill>
              </a:rPr>
              <a:t> </a:t>
            </a:r>
            <a:r>
              <a:rPr lang="zh-CN" altLang="en-US" b="1">
                <a:solidFill>
                  <a:srgbClr val="C00000"/>
                </a:solidFill>
              </a:rPr>
              <a:t>minimum values</a:t>
            </a:r>
            <a:r>
              <a:rPr lang="zh-CN" altLang="en-US"/>
              <a:t> or the </a:t>
            </a:r>
            <a:r>
              <a:rPr lang="zh-CN" altLang="en-US" b="1">
                <a:solidFill>
                  <a:srgbClr val="C00000"/>
                </a:solidFill>
              </a:rPr>
              <a:t>area under a curve</a:t>
            </a:r>
            <a:r>
              <a:rPr lang="zh-CN" altLang="en-US"/>
              <a:t>. </a:t>
            </a:r>
            <a:endParaRPr lang="zh-CN" altLang="en-US"/>
          </a:p>
          <a:p>
            <a:r>
              <a:rPr lang="zh-CN" altLang="en-US"/>
              <a:t>The signi</a:t>
            </a:r>
            <a:r>
              <a:rPr lang="en-US" altLang="zh-CN"/>
              <a:t>fi</a:t>
            </a:r>
            <a:r>
              <a:rPr lang="zh-CN" altLang="en-US"/>
              <a:t>cance of each of these</a:t>
            </a:r>
            <a:r>
              <a:rPr lang="en-US" altLang="zh-CN"/>
              <a:t> </a:t>
            </a:r>
            <a:r>
              <a:rPr lang="zh-CN" altLang="en-US"/>
              <a:t>depends on the variables being represented in the graph.</a:t>
            </a:r>
            <a:endParaRPr lang="zh-CN" altLang="en-US"/>
          </a:p>
          <a:p>
            <a:r>
              <a:rPr lang="zh-CN" altLang="en-US"/>
              <a:t>The absorbance spectrum of a solution of an unknown substance shows a maximum at around 520nm, which corresponds to the green region</a:t>
            </a:r>
            <a:r>
              <a:rPr lang="en-US" altLang="zh-CN"/>
              <a:t> </a:t>
            </a:r>
            <a:r>
              <a:rPr lang="zh-CN" altLang="en-US"/>
              <a:t>of the visible spectrum. </a:t>
            </a:r>
            <a:endParaRPr lang="zh-CN" altLang="en-US"/>
          </a:p>
          <a:p>
            <a:r>
              <a:rPr lang="zh-CN" altLang="en-US"/>
              <a:t>The colour of the unknown solution must be red, as it is</a:t>
            </a:r>
            <a:r>
              <a:rPr lang="en-US" altLang="zh-CN"/>
              <a:t> </a:t>
            </a:r>
            <a:r>
              <a:rPr lang="zh-CN" altLang="en-US"/>
              <a:t>complementary to green.</a:t>
            </a:r>
            <a:endParaRPr lang="zh-CN" altLang="en-US"/>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内容占位符 3"/>
          <p:cNvPicPr>
            <a:picLocks noChangeAspect="1"/>
          </p:cNvPicPr>
          <p:nvPr>
            <p:ph idx="1"/>
          </p:nvPr>
        </p:nvPicPr>
        <p:blipFill>
          <a:blip r:embed="rId1"/>
          <a:stretch>
            <a:fillRect/>
          </a:stretch>
        </p:blipFill>
        <p:spPr>
          <a:xfrm>
            <a:off x="838200" y="914400"/>
            <a:ext cx="7382510" cy="5263515"/>
          </a:xfrm>
          <a:prstGeom prst="rect">
            <a:avLst/>
          </a:prstGeom>
        </p:spPr>
      </p:pic>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457200" y="369570"/>
            <a:ext cx="8229600" cy="2346325"/>
          </a:xfrm>
        </p:spPr>
        <p:txBody>
          <a:bodyPr>
            <a:normAutofit/>
          </a:bodyPr>
          <a:p>
            <a:r>
              <a:rPr lang="zh-CN" altLang="en-US" sz="2000"/>
              <a:t>The changes in the concentrations of ozone, O</a:t>
            </a:r>
            <a:r>
              <a:rPr lang="zh-CN" altLang="en-US" sz="2000" baseline="-25000"/>
              <a:t>3</a:t>
            </a:r>
            <a:r>
              <a:rPr lang="zh-CN" altLang="en-US" sz="2000"/>
              <a:t>, and chlorine monoxide radicals,</a:t>
            </a:r>
            <a:r>
              <a:rPr lang="en-US" altLang="zh-CN" sz="2000"/>
              <a:t> </a:t>
            </a:r>
            <a:r>
              <a:rPr lang="zh-CN" altLang="en-US" sz="2000"/>
              <a:t>ClO•, 18km high in the atmosphere across di</a:t>
            </a:r>
            <a:r>
              <a:rPr lang="en-US" altLang="zh-CN" sz="2000"/>
              <a:t>ff</a:t>
            </a:r>
            <a:r>
              <a:rPr lang="zh-CN" altLang="en-US" sz="2000"/>
              <a:t>erent latitudes are shown in</a:t>
            </a:r>
            <a:r>
              <a:rPr lang="en-US" altLang="zh-CN" sz="2000"/>
              <a:t> Fi</a:t>
            </a:r>
            <a:r>
              <a:rPr lang="zh-CN" altLang="en-US" sz="2000"/>
              <a:t>gure 87. </a:t>
            </a:r>
            <a:endParaRPr lang="zh-CN" altLang="en-US" sz="2000"/>
          </a:p>
          <a:p>
            <a:r>
              <a:rPr lang="zh-CN" altLang="en-US" sz="2000"/>
              <a:t>The minimum in ozone concentration occurs at the same point as a</a:t>
            </a:r>
            <a:r>
              <a:rPr lang="en-US" altLang="zh-CN" sz="2000"/>
              <a:t> </a:t>
            </a:r>
            <a:r>
              <a:rPr lang="zh-CN" altLang="en-US" sz="2000"/>
              <a:t>maximum in ClO• concentration, suggesting an association between low ozone</a:t>
            </a:r>
            <a:r>
              <a:rPr lang="en-US" altLang="zh-CN" sz="2000"/>
              <a:t> </a:t>
            </a:r>
            <a:r>
              <a:rPr lang="zh-CN" altLang="en-US" sz="2000"/>
              <a:t>levels and high ClO• levels</a:t>
            </a:r>
            <a:r>
              <a:rPr lang="en-US" altLang="zh-CN" sz="2000"/>
              <a:t>.</a:t>
            </a:r>
            <a:endParaRPr lang="en-US" altLang="zh-CN" sz="2000"/>
          </a:p>
        </p:txBody>
      </p:sp>
      <p:pic>
        <p:nvPicPr>
          <p:cNvPr id="5" name="图片 4"/>
          <p:cNvPicPr>
            <a:picLocks noChangeAspect="1"/>
          </p:cNvPicPr>
          <p:nvPr/>
        </p:nvPicPr>
        <p:blipFill>
          <a:blip r:embed="rId1"/>
          <a:stretch>
            <a:fillRect/>
          </a:stretch>
        </p:blipFill>
        <p:spPr>
          <a:xfrm>
            <a:off x="1676400" y="2514600"/>
            <a:ext cx="5485765" cy="4241165"/>
          </a:xfrm>
          <a:prstGeom prst="rect">
            <a:avLst/>
          </a:prstGeom>
        </p:spPr>
      </p:pic>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381000" y="228600"/>
            <a:ext cx="8229600" cy="6249035"/>
          </a:xfrm>
        </p:spPr>
        <p:txBody>
          <a:bodyPr/>
          <a:p>
            <a:r>
              <a:rPr lang="zh-CN" altLang="en-US" sz="2000"/>
              <a:t>The area under a curve (or the area under a graph) is the area enclosed by the</a:t>
            </a:r>
            <a:r>
              <a:rPr lang="en-US" altLang="zh-CN" sz="2000"/>
              <a:t> </a:t>
            </a:r>
            <a:r>
              <a:rPr lang="zh-CN" altLang="en-US" sz="2000"/>
              <a:t>curve and x-axis. </a:t>
            </a:r>
            <a:endParaRPr lang="zh-CN" altLang="en-US" sz="2000"/>
          </a:p>
          <a:p>
            <a:r>
              <a:rPr lang="zh-CN" altLang="en-US" sz="2000"/>
              <a:t>It represents an accumulation of the y-axis variable over the</a:t>
            </a:r>
            <a:r>
              <a:rPr lang="en-US" altLang="zh-CN" sz="2000"/>
              <a:t> </a:t>
            </a:r>
            <a:r>
              <a:rPr lang="zh-CN" altLang="en-US" sz="2000"/>
              <a:t>course of a certain x-axis variable change.</a:t>
            </a:r>
            <a:endParaRPr lang="zh-CN" altLang="en-US" sz="2000"/>
          </a:p>
          <a:p>
            <a:r>
              <a:rPr lang="zh-CN" altLang="en-US" sz="2000"/>
              <a:t>The area under the curve is useful in Maxwell–Boltzmann distributions, where it</a:t>
            </a:r>
            <a:r>
              <a:rPr lang="en-US" altLang="zh-CN" sz="2000"/>
              <a:t> </a:t>
            </a:r>
            <a:r>
              <a:rPr lang="zh-CN" altLang="en-US" sz="2000"/>
              <a:t>represents the number of particles in the sample. Figure 88 shows the Maxwell–Boltzmann distributions for the same species at two di</a:t>
            </a:r>
            <a:r>
              <a:rPr lang="en-US" altLang="zh-CN" sz="2000"/>
              <a:t>ff</a:t>
            </a:r>
            <a:r>
              <a:rPr lang="zh-CN" altLang="en-US" sz="2000"/>
              <a:t>erent temperatures.</a:t>
            </a:r>
            <a:endParaRPr lang="zh-CN" altLang="en-US" sz="2000"/>
          </a:p>
          <a:p>
            <a:r>
              <a:rPr lang="zh-CN" altLang="en-US" sz="2000"/>
              <a:t>The particles that have su</a:t>
            </a:r>
            <a:r>
              <a:rPr lang="en-US" altLang="zh-CN" sz="2000"/>
              <a:t>ffi</a:t>
            </a:r>
            <a:r>
              <a:rPr lang="zh-CN" altLang="en-US" sz="2000"/>
              <a:t>cient energy to react are represented by the shaded</a:t>
            </a:r>
            <a:r>
              <a:rPr lang="en-US" altLang="zh-CN" sz="2000"/>
              <a:t> </a:t>
            </a:r>
            <a:r>
              <a:rPr lang="zh-CN" altLang="en-US" sz="2000"/>
              <a:t>regions. Their kinetic energy is equal to or greater than the activation energy,</a:t>
            </a:r>
            <a:r>
              <a:rPr lang="en-US" altLang="zh-CN" sz="2000"/>
              <a:t> </a:t>
            </a:r>
            <a:r>
              <a:rPr lang="zh-CN" altLang="en-US" sz="2000"/>
              <a:t>E</a:t>
            </a:r>
            <a:r>
              <a:rPr lang="zh-CN" altLang="en-US" sz="2000" baseline="-25000"/>
              <a:t>a</a:t>
            </a:r>
            <a:r>
              <a:rPr lang="zh-CN" altLang="en-US" sz="2000"/>
              <a:t>. </a:t>
            </a:r>
            <a:endParaRPr lang="zh-CN" altLang="en-US" sz="2000"/>
          </a:p>
          <a:p>
            <a:r>
              <a:rPr lang="zh-CN" altLang="en-US" sz="2000"/>
              <a:t>At the higher temperature, T</a:t>
            </a:r>
            <a:r>
              <a:rPr lang="zh-CN" altLang="en-US" sz="2000" baseline="-25000"/>
              <a:t>2</a:t>
            </a:r>
            <a:r>
              <a:rPr lang="zh-CN" altLang="en-US" sz="2000"/>
              <a:t>, the shaded area is larger (red + green) and</a:t>
            </a:r>
            <a:r>
              <a:rPr lang="en-US" altLang="zh-CN" sz="2000"/>
              <a:t> </a:t>
            </a:r>
            <a:r>
              <a:rPr lang="zh-CN" altLang="en-US" sz="2000"/>
              <a:t>therefore the number of particles with su</a:t>
            </a:r>
            <a:r>
              <a:rPr lang="en-US" altLang="zh-CN" sz="2000"/>
              <a:t>ffi</a:t>
            </a:r>
            <a:r>
              <a:rPr lang="zh-CN" altLang="en-US" sz="2000"/>
              <a:t>cient energy to react is higher than at</a:t>
            </a:r>
            <a:r>
              <a:rPr lang="en-US" altLang="zh-CN" sz="2000"/>
              <a:t> </a:t>
            </a:r>
            <a:r>
              <a:rPr lang="zh-CN" altLang="en-US" sz="2000"/>
              <a:t>T</a:t>
            </a:r>
            <a:r>
              <a:rPr lang="zh-CN" altLang="en-US" sz="2000" baseline="-25000"/>
              <a:t>1</a:t>
            </a:r>
            <a:r>
              <a:rPr lang="zh-CN" altLang="en-US" sz="2000"/>
              <a:t>, at which the shaded area is smaller (red only).</a:t>
            </a:r>
            <a:endParaRPr lang="zh-CN" altLang="en-US" sz="200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a:xfrm>
            <a:off x="685800" y="228600"/>
            <a:ext cx="7772400" cy="685800"/>
          </a:xfrm>
        </p:spPr>
        <p:txBody>
          <a:bodyPr>
            <a:normAutofit fontScale="90000"/>
          </a:bodyPr>
          <a:lstStyle/>
          <a:p>
            <a:r>
              <a:rPr lang="en-US" u="sng" dirty="0">
                <a:solidFill>
                  <a:srgbClr val="333333"/>
                </a:solidFill>
              </a:rPr>
              <a:t>Self Test</a:t>
            </a:r>
            <a:endParaRPr lang="en-US" u="sng" dirty="0">
              <a:solidFill>
                <a:srgbClr val="333333"/>
              </a:solidFill>
            </a:endParaRPr>
          </a:p>
        </p:txBody>
      </p:sp>
      <p:sp>
        <p:nvSpPr>
          <p:cNvPr id="16388" name="Text Box 4"/>
          <p:cNvSpPr txBox="1">
            <a:spLocks noChangeArrowheads="1"/>
          </p:cNvSpPr>
          <p:nvPr/>
        </p:nvSpPr>
        <p:spPr bwMode="auto">
          <a:xfrm>
            <a:off x="838200" y="838200"/>
            <a:ext cx="7924800" cy="1384995"/>
          </a:xfrm>
          <a:prstGeom prst="rect">
            <a:avLst/>
          </a:prstGeom>
          <a:noFill/>
          <a:ln w="9525">
            <a:noFill/>
            <a:miter lim="800000"/>
          </a:ln>
          <a:effectLst/>
        </p:spPr>
        <p:txBody>
          <a:bodyPr wrap="square">
            <a:spAutoFit/>
          </a:bodyPr>
          <a:lstStyle/>
          <a:p>
            <a:r>
              <a:rPr lang="en-US" sz="2800" dirty="0">
                <a:solidFill>
                  <a:srgbClr val="333333"/>
                </a:solidFill>
              </a:rPr>
              <a:t>Examine the meniscus below and determine the volume of liquid contained in the graduated cylinder.</a:t>
            </a:r>
            <a:endParaRPr lang="en-US" sz="2800" dirty="0">
              <a:solidFill>
                <a:srgbClr val="333333"/>
              </a:solidFill>
            </a:endParaRPr>
          </a:p>
        </p:txBody>
      </p:sp>
      <p:pic>
        <p:nvPicPr>
          <p:cNvPr id="16389" name="Picture 5" descr="D:\My Documents\New Chemistry\Lab Powerpoints\Measuring\graduateselftest2.jpg"/>
          <p:cNvPicPr>
            <a:picLocks noChangeAspect="1" noChangeArrowheads="1"/>
          </p:cNvPicPr>
          <p:nvPr/>
        </p:nvPicPr>
        <p:blipFill>
          <a:blip r:embed="rId1" cstate="print"/>
          <a:srcRect/>
          <a:stretch>
            <a:fillRect/>
          </a:stretch>
        </p:blipFill>
        <p:spPr bwMode="auto">
          <a:xfrm>
            <a:off x="685800" y="2209800"/>
            <a:ext cx="4064000" cy="3048000"/>
          </a:xfrm>
          <a:prstGeom prst="rect">
            <a:avLst/>
          </a:prstGeom>
          <a:noFill/>
        </p:spPr>
      </p:pic>
      <p:sp>
        <p:nvSpPr>
          <p:cNvPr id="16390" name="Text Box 6"/>
          <p:cNvSpPr txBox="1">
            <a:spLocks noChangeArrowheads="1"/>
          </p:cNvSpPr>
          <p:nvPr/>
        </p:nvSpPr>
        <p:spPr bwMode="auto">
          <a:xfrm>
            <a:off x="4800600" y="2286000"/>
            <a:ext cx="4054475" cy="523220"/>
          </a:xfrm>
          <a:prstGeom prst="rect">
            <a:avLst/>
          </a:prstGeom>
          <a:noFill/>
          <a:ln w="9525">
            <a:noFill/>
            <a:miter lim="800000"/>
          </a:ln>
          <a:effectLst/>
        </p:spPr>
        <p:txBody>
          <a:bodyPr>
            <a:spAutoFit/>
          </a:bodyPr>
          <a:lstStyle/>
          <a:p>
            <a:pPr algn="ctr"/>
            <a:r>
              <a:rPr lang="en-US" sz="2800" dirty="0">
                <a:solidFill>
                  <a:srgbClr val="333333"/>
                </a:solidFill>
              </a:rPr>
              <a:t>The cylinder contains:</a:t>
            </a:r>
            <a:endParaRPr lang="en-US" sz="2800" dirty="0">
              <a:solidFill>
                <a:srgbClr val="333333"/>
              </a:solidFill>
            </a:endParaRPr>
          </a:p>
        </p:txBody>
      </p:sp>
      <p:sp>
        <p:nvSpPr>
          <p:cNvPr id="16391" name="Text Box 7"/>
          <p:cNvSpPr txBox="1">
            <a:spLocks noChangeArrowheads="1"/>
          </p:cNvSpPr>
          <p:nvPr/>
        </p:nvSpPr>
        <p:spPr bwMode="auto">
          <a:xfrm>
            <a:off x="5257800" y="2971800"/>
            <a:ext cx="3886200" cy="646331"/>
          </a:xfrm>
          <a:prstGeom prst="rect">
            <a:avLst/>
          </a:prstGeom>
          <a:noFill/>
          <a:ln w="9525">
            <a:noFill/>
            <a:miter lim="800000"/>
          </a:ln>
          <a:effectLst/>
        </p:spPr>
        <p:txBody>
          <a:bodyPr wrap="square">
            <a:spAutoFit/>
          </a:bodyPr>
          <a:lstStyle/>
          <a:p>
            <a:r>
              <a:rPr lang="en-US" sz="3600" dirty="0">
                <a:solidFill>
                  <a:srgbClr val="333333"/>
                </a:solidFill>
              </a:rPr>
              <a:t>_ _ . _ mL</a:t>
            </a:r>
            <a:r>
              <a:rPr lang="en-US" altLang="zh-CN" sz="3600" dirty="0">
                <a:solidFill>
                  <a:srgbClr val="333333"/>
                </a:solidFill>
              </a:rPr>
              <a:t>± 0.5 mL</a:t>
            </a:r>
            <a:endParaRPr lang="en-US" sz="3600" dirty="0">
              <a:solidFill>
                <a:srgbClr val="333333"/>
              </a:solidFill>
            </a:endParaRPr>
          </a:p>
        </p:txBody>
      </p:sp>
      <p:sp>
        <p:nvSpPr>
          <p:cNvPr id="16392" name="Text Box 8"/>
          <p:cNvSpPr txBox="1">
            <a:spLocks noChangeArrowheads="1"/>
          </p:cNvSpPr>
          <p:nvPr/>
        </p:nvSpPr>
        <p:spPr bwMode="auto">
          <a:xfrm>
            <a:off x="5257800" y="2940050"/>
            <a:ext cx="473075" cy="641350"/>
          </a:xfrm>
          <a:prstGeom prst="rect">
            <a:avLst/>
          </a:prstGeom>
          <a:noFill/>
          <a:ln w="9525">
            <a:noFill/>
            <a:miter lim="800000"/>
          </a:ln>
          <a:effectLst/>
        </p:spPr>
        <p:txBody>
          <a:bodyPr>
            <a:spAutoFit/>
          </a:bodyPr>
          <a:lstStyle/>
          <a:p>
            <a:r>
              <a:rPr lang="en-US" sz="3600" dirty="0">
                <a:solidFill>
                  <a:srgbClr val="A50021"/>
                </a:solidFill>
              </a:rPr>
              <a:t>7</a:t>
            </a:r>
            <a:endParaRPr lang="en-US" sz="3600" dirty="0">
              <a:solidFill>
                <a:srgbClr val="A50021"/>
              </a:solidFill>
            </a:endParaRPr>
          </a:p>
        </p:txBody>
      </p:sp>
      <p:sp>
        <p:nvSpPr>
          <p:cNvPr id="16393" name="Text Box 9"/>
          <p:cNvSpPr txBox="1">
            <a:spLocks noChangeArrowheads="1"/>
          </p:cNvSpPr>
          <p:nvPr/>
        </p:nvSpPr>
        <p:spPr bwMode="auto">
          <a:xfrm>
            <a:off x="5562600" y="2940050"/>
            <a:ext cx="473075" cy="641350"/>
          </a:xfrm>
          <a:prstGeom prst="rect">
            <a:avLst/>
          </a:prstGeom>
          <a:noFill/>
          <a:ln w="9525">
            <a:noFill/>
            <a:miter lim="800000"/>
          </a:ln>
          <a:effectLst/>
        </p:spPr>
        <p:txBody>
          <a:bodyPr>
            <a:spAutoFit/>
          </a:bodyPr>
          <a:lstStyle/>
          <a:p>
            <a:r>
              <a:rPr lang="en-US" sz="3600" dirty="0">
                <a:solidFill>
                  <a:srgbClr val="A50021"/>
                </a:solidFill>
              </a:rPr>
              <a:t>6</a:t>
            </a:r>
            <a:endParaRPr lang="en-US" sz="3600" dirty="0">
              <a:solidFill>
                <a:srgbClr val="A50021"/>
              </a:solidFill>
            </a:endParaRPr>
          </a:p>
        </p:txBody>
      </p:sp>
      <p:sp>
        <p:nvSpPr>
          <p:cNvPr id="16394" name="Text Box 10"/>
          <p:cNvSpPr txBox="1">
            <a:spLocks noChangeArrowheads="1"/>
          </p:cNvSpPr>
          <p:nvPr/>
        </p:nvSpPr>
        <p:spPr bwMode="auto">
          <a:xfrm>
            <a:off x="6096000" y="2971800"/>
            <a:ext cx="473075" cy="641350"/>
          </a:xfrm>
          <a:prstGeom prst="rect">
            <a:avLst/>
          </a:prstGeom>
          <a:noFill/>
          <a:ln w="9525">
            <a:noFill/>
            <a:miter lim="800000"/>
          </a:ln>
          <a:effectLst/>
        </p:spPr>
        <p:txBody>
          <a:bodyPr>
            <a:spAutoFit/>
          </a:bodyPr>
          <a:lstStyle/>
          <a:p>
            <a:r>
              <a:rPr lang="en-US" sz="3600" dirty="0">
                <a:solidFill>
                  <a:srgbClr val="A50021"/>
                </a:solidFill>
              </a:rPr>
              <a:t>0</a:t>
            </a:r>
            <a:endParaRPr lang="en-US" sz="3600" dirty="0">
              <a:solidFill>
                <a:srgbClr val="A5002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39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grpId="0" nodeType="clickEffect">
                                  <p:stCondLst>
                                    <p:cond delay="0"/>
                                  </p:stCondLst>
                                  <p:childTnLst>
                                    <p:set>
                                      <p:cBhvr>
                                        <p:cTn id="10" dur="1" fill="hold">
                                          <p:stCondLst>
                                            <p:cond delay="0"/>
                                          </p:stCondLst>
                                        </p:cTn>
                                        <p:tgtEl>
                                          <p:spTgt spid="16392"/>
                                        </p:tgtEl>
                                        <p:attrNameLst>
                                          <p:attrName>style.visibility</p:attrName>
                                        </p:attrNameLst>
                                      </p:cBhvr>
                                      <p:to>
                                        <p:strVal val="visible"/>
                                      </p:to>
                                    </p:set>
                                    <p:animEffect transition="in" filter="dissolve">
                                      <p:cBhvr>
                                        <p:cTn id="11" dur="500"/>
                                        <p:tgtEl>
                                          <p:spTgt spid="16392"/>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grpId="0" nodeType="clickEffect">
                                  <p:stCondLst>
                                    <p:cond delay="0"/>
                                  </p:stCondLst>
                                  <p:childTnLst>
                                    <p:set>
                                      <p:cBhvr>
                                        <p:cTn id="15" dur="1" fill="hold">
                                          <p:stCondLst>
                                            <p:cond delay="0"/>
                                          </p:stCondLst>
                                        </p:cTn>
                                        <p:tgtEl>
                                          <p:spTgt spid="16393"/>
                                        </p:tgtEl>
                                        <p:attrNameLst>
                                          <p:attrName>style.visibility</p:attrName>
                                        </p:attrNameLst>
                                      </p:cBhvr>
                                      <p:to>
                                        <p:strVal val="visible"/>
                                      </p:to>
                                    </p:set>
                                    <p:animEffect transition="in" filter="dissolve">
                                      <p:cBhvr>
                                        <p:cTn id="16" dur="500"/>
                                        <p:tgtEl>
                                          <p:spTgt spid="16393"/>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16394"/>
                                        </p:tgtEl>
                                        <p:attrNameLst>
                                          <p:attrName>style.visibility</p:attrName>
                                        </p:attrNameLst>
                                      </p:cBhvr>
                                      <p:to>
                                        <p:strVal val="visible"/>
                                      </p:to>
                                    </p:set>
                                    <p:animEffect transition="in" filter="dissolve">
                                      <p:cBhvr>
                                        <p:cTn id="21" dur="500"/>
                                        <p:tgtEl>
                                          <p:spTgt spid="163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91" grpId="0"/>
      <p:bldP spid="16392" grpId="0" autoUpdateAnimBg="0"/>
      <p:bldP spid="16393" grpId="0" autoUpdateAnimBg="0"/>
      <p:bldP spid="16394" grpId="0" autoUpdateAnimBg="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内容占位符 3"/>
          <p:cNvPicPr>
            <a:picLocks noChangeAspect="1"/>
          </p:cNvPicPr>
          <p:nvPr>
            <p:ph idx="1"/>
          </p:nvPr>
        </p:nvPicPr>
        <p:blipFill>
          <a:blip r:embed="rId1"/>
          <a:stretch>
            <a:fillRect/>
          </a:stretch>
        </p:blipFill>
        <p:spPr>
          <a:xfrm>
            <a:off x="533400" y="685800"/>
            <a:ext cx="7987665" cy="5456555"/>
          </a:xfrm>
          <a:prstGeom prst="rect">
            <a:avLst/>
          </a:prstGeom>
        </p:spPr>
      </p:pic>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Errors and graphs</a:t>
            </a:r>
            <a:endParaRPr lang="zh-CN" altLang="en-US" dirty="0"/>
          </a:p>
        </p:txBody>
      </p:sp>
      <p:sp>
        <p:nvSpPr>
          <p:cNvPr id="3" name="内容占位符 2"/>
          <p:cNvSpPr>
            <a:spLocks noGrp="1"/>
          </p:cNvSpPr>
          <p:nvPr>
            <p:ph idx="1"/>
          </p:nvPr>
        </p:nvSpPr>
        <p:spPr/>
        <p:txBody>
          <a:bodyPr/>
          <a:lstStyle/>
          <a:p>
            <a:r>
              <a:rPr lang="en-US" altLang="zh-CN" dirty="0"/>
              <a:t>Systematic errors and random uncertainties can often be recognized from a graph.</a:t>
            </a:r>
            <a:endParaRPr lang="en-US" altLang="zh-CN" dirty="0"/>
          </a:p>
          <a:p>
            <a:r>
              <a:rPr lang="en-US" altLang="zh-CN" dirty="0"/>
              <a:t>A graph combines the results of many measurements and so minimizes the effects of random uncertainties in the measurements.</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lum bright="-20000" contrast="40000"/>
          </a:blip>
          <a:stretch>
            <a:fillRect/>
          </a:stretch>
        </p:blipFill>
        <p:spPr>
          <a:xfrm>
            <a:off x="1447800" y="457200"/>
            <a:ext cx="6324600" cy="5797708"/>
          </a:xfrm>
          <a:prstGeom prst="rect">
            <a:avLst/>
          </a:prstGeom>
        </p:spPr>
      </p:pic>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274955"/>
            <a:ext cx="8229600" cy="814705"/>
          </a:xfrm>
        </p:spPr>
        <p:txBody>
          <a:bodyPr/>
          <a:p>
            <a:r>
              <a:rPr lang="en-US" altLang="zh-CN"/>
              <a:t>Error Bars</a:t>
            </a:r>
            <a:endParaRPr lang="en-US" altLang="zh-CN"/>
          </a:p>
        </p:txBody>
      </p:sp>
      <p:sp>
        <p:nvSpPr>
          <p:cNvPr id="3" name="内容占位符 2"/>
          <p:cNvSpPr>
            <a:spLocks noGrp="1"/>
          </p:cNvSpPr>
          <p:nvPr>
            <p:ph idx="1"/>
          </p:nvPr>
        </p:nvSpPr>
        <p:spPr>
          <a:xfrm>
            <a:off x="457200" y="1257300"/>
            <a:ext cx="8229600" cy="5219700"/>
          </a:xfrm>
        </p:spPr>
        <p:txBody>
          <a:bodyPr>
            <a:normAutofit fontScale="70000"/>
          </a:bodyPr>
          <a:p>
            <a:r>
              <a:rPr lang="zh-CN" altLang="en-US" b="1">
                <a:solidFill>
                  <a:srgbClr val="C00000"/>
                </a:solidFill>
              </a:rPr>
              <a:t>Error bars</a:t>
            </a:r>
            <a:r>
              <a:rPr lang="zh-CN" altLang="en-US"/>
              <a:t> (also known as uncertainty bars) are graphical representations of</a:t>
            </a:r>
            <a:r>
              <a:rPr lang="en-US" altLang="zh-CN"/>
              <a:t> </a:t>
            </a:r>
            <a:r>
              <a:rPr lang="zh-CN" altLang="en-US"/>
              <a:t>uncertainties, e</a:t>
            </a:r>
            <a:r>
              <a:rPr lang="en-US" altLang="zh-CN"/>
              <a:t>ff</a:t>
            </a:r>
            <a:r>
              <a:rPr lang="zh-CN" altLang="en-US"/>
              <a:t>ectively showing that a data point represents a range of values.</a:t>
            </a:r>
            <a:endParaRPr lang="zh-CN" altLang="en-US"/>
          </a:p>
          <a:p>
            <a:r>
              <a:rPr lang="zh-CN" altLang="en-US" b="1">
                <a:solidFill>
                  <a:srgbClr val="C00000"/>
                </a:solidFill>
              </a:rPr>
              <a:t>Vertical error bars</a:t>
            </a:r>
            <a:r>
              <a:rPr lang="zh-CN" altLang="en-US"/>
              <a:t> show the uncertainty of the y-axis variable, whereas </a:t>
            </a:r>
            <a:r>
              <a:rPr lang="zh-CN" altLang="en-US" b="1">
                <a:solidFill>
                  <a:srgbClr val="C00000"/>
                </a:solidFill>
              </a:rPr>
              <a:t>horizontal</a:t>
            </a:r>
            <a:r>
              <a:rPr lang="en-US" altLang="zh-CN" b="1">
                <a:solidFill>
                  <a:srgbClr val="C00000"/>
                </a:solidFill>
              </a:rPr>
              <a:t> </a:t>
            </a:r>
            <a:r>
              <a:rPr lang="zh-CN" altLang="en-US" b="1">
                <a:solidFill>
                  <a:srgbClr val="C00000"/>
                </a:solidFill>
              </a:rPr>
              <a:t>error bars</a:t>
            </a:r>
            <a:r>
              <a:rPr lang="zh-CN" altLang="en-US"/>
              <a:t> show the uncertainty of the x-axis variable.</a:t>
            </a:r>
            <a:endParaRPr lang="zh-CN" altLang="en-US"/>
          </a:p>
          <a:p>
            <a:r>
              <a:rPr lang="zh-CN" altLang="en-US"/>
              <a:t>Graph-plotting so</a:t>
            </a:r>
            <a:r>
              <a:rPr lang="en-US" altLang="zh-CN"/>
              <a:t>ft</a:t>
            </a:r>
            <a:r>
              <a:rPr lang="zh-CN" altLang="en-US"/>
              <a:t>ware </a:t>
            </a:r>
            <a:r>
              <a:rPr lang="en-US" altLang="zh-CN"/>
              <a:t>oft</a:t>
            </a:r>
            <a:r>
              <a:rPr lang="zh-CN" altLang="en-US"/>
              <a:t>en has an option to include error bars when the absolute</a:t>
            </a:r>
            <a:r>
              <a:rPr lang="en-US" altLang="zh-CN"/>
              <a:t> </a:t>
            </a:r>
            <a:r>
              <a:rPr lang="zh-CN" altLang="en-US"/>
              <a:t>or percentage uncertainty is</a:t>
            </a:r>
            <a:r>
              <a:rPr lang="en-US" altLang="zh-CN"/>
              <a:t> </a:t>
            </a:r>
            <a:r>
              <a:rPr lang="zh-CN" altLang="en-US"/>
              <a:t>speci</a:t>
            </a:r>
            <a:r>
              <a:rPr lang="en-US" altLang="zh-CN"/>
              <a:t>fi</a:t>
            </a:r>
            <a:r>
              <a:rPr lang="zh-CN" altLang="en-US"/>
              <a:t>ed. </a:t>
            </a:r>
            <a:endParaRPr lang="zh-CN" altLang="en-US"/>
          </a:p>
          <a:p>
            <a:r>
              <a:rPr lang="zh-CN" altLang="en-US"/>
              <a:t>However, if there is a </a:t>
            </a:r>
            <a:r>
              <a:rPr lang="zh-CN" altLang="en-US" b="1">
                <a:solidFill>
                  <a:srgbClr val="C00000"/>
                </a:solidFill>
              </a:rPr>
              <a:t>di</a:t>
            </a:r>
            <a:r>
              <a:rPr lang="en-US" altLang="zh-CN" b="1">
                <a:solidFill>
                  <a:srgbClr val="C00000"/>
                </a:solidFill>
              </a:rPr>
              <a:t>ff</a:t>
            </a:r>
            <a:r>
              <a:rPr lang="zh-CN" altLang="en-US" b="1">
                <a:solidFill>
                  <a:srgbClr val="C00000"/>
                </a:solidFill>
              </a:rPr>
              <a:t>erent uncertainty</a:t>
            </a:r>
            <a:r>
              <a:rPr lang="en-US" altLang="zh-CN" b="1">
                <a:solidFill>
                  <a:srgbClr val="C00000"/>
                </a:solidFill>
              </a:rPr>
              <a:t> </a:t>
            </a:r>
            <a:r>
              <a:rPr lang="zh-CN" altLang="en-US" b="1">
                <a:solidFill>
                  <a:srgbClr val="C00000"/>
                </a:solidFill>
              </a:rPr>
              <a:t>associated with each point</a:t>
            </a:r>
            <a:r>
              <a:rPr lang="zh-CN" altLang="en-US"/>
              <a:t>, the so</a:t>
            </a:r>
            <a:r>
              <a:rPr lang="en-US" altLang="zh-CN"/>
              <a:t>ft</a:t>
            </a:r>
            <a:r>
              <a:rPr lang="zh-CN" altLang="en-US"/>
              <a:t>ware might not accommodate this. In this case</a:t>
            </a:r>
            <a:r>
              <a:rPr lang="en-US" altLang="zh-CN"/>
              <a:t> </a:t>
            </a:r>
            <a:r>
              <a:rPr lang="zh-CN" altLang="en-US"/>
              <a:t>you can </a:t>
            </a:r>
            <a:r>
              <a:rPr lang="zh-CN" altLang="en-US" b="1">
                <a:solidFill>
                  <a:srgbClr val="C00000"/>
                </a:solidFill>
              </a:rPr>
              <a:t>either draw the error bars</a:t>
            </a:r>
            <a:r>
              <a:rPr lang="en-US" altLang="zh-CN" b="1">
                <a:solidFill>
                  <a:srgbClr val="C00000"/>
                </a:solidFill>
              </a:rPr>
              <a:t> </a:t>
            </a:r>
            <a:r>
              <a:rPr lang="zh-CN" altLang="en-US" b="1">
                <a:solidFill>
                  <a:srgbClr val="C00000"/>
                </a:solidFill>
              </a:rPr>
              <a:t>for each point by hand or have the program draw</a:t>
            </a:r>
            <a:r>
              <a:rPr lang="en-US" altLang="zh-CN" b="1">
                <a:solidFill>
                  <a:srgbClr val="C00000"/>
                </a:solidFill>
              </a:rPr>
              <a:t> </a:t>
            </a:r>
            <a:r>
              <a:rPr lang="zh-CN" altLang="en-US" b="1">
                <a:solidFill>
                  <a:srgbClr val="C00000"/>
                </a:solidFill>
              </a:rPr>
              <a:t>error bars corresponding to the largest uncertainty in the data set (and add a note to</a:t>
            </a:r>
            <a:r>
              <a:rPr lang="en-US" altLang="zh-CN" b="1">
                <a:solidFill>
                  <a:srgbClr val="C00000"/>
                </a:solidFill>
              </a:rPr>
              <a:t> </a:t>
            </a:r>
            <a:r>
              <a:rPr lang="zh-CN" altLang="en-US" b="1">
                <a:solidFill>
                  <a:srgbClr val="C00000"/>
                </a:solidFill>
              </a:rPr>
              <a:t>this </a:t>
            </a:r>
            <a:r>
              <a:rPr lang="en-US" altLang="zh-CN" b="1">
                <a:solidFill>
                  <a:srgbClr val="C00000"/>
                </a:solidFill>
              </a:rPr>
              <a:t>eff</a:t>
            </a:r>
            <a:r>
              <a:rPr lang="zh-CN" altLang="en-US" b="1">
                <a:solidFill>
                  <a:srgbClr val="C00000"/>
                </a:solidFill>
              </a:rPr>
              <a:t>ect)</a:t>
            </a:r>
            <a:r>
              <a:rPr lang="zh-CN" altLang="en-US"/>
              <a:t>. You should determine which option is best in the contex</a:t>
            </a:r>
            <a:r>
              <a:rPr lang="en-US" altLang="zh-CN"/>
              <a:t>t of your analysis.</a:t>
            </a:r>
            <a:endParaRPr lang="en-US" altLang="zh-CN"/>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内容占位符 3"/>
          <p:cNvPicPr>
            <a:picLocks noChangeAspect="1"/>
          </p:cNvPicPr>
          <p:nvPr>
            <p:ph idx="1"/>
          </p:nvPr>
        </p:nvPicPr>
        <p:blipFill>
          <a:blip r:embed="rId1"/>
          <a:stretch>
            <a:fillRect/>
          </a:stretch>
        </p:blipFill>
        <p:spPr>
          <a:xfrm>
            <a:off x="160020" y="1981200"/>
            <a:ext cx="8824595" cy="3133090"/>
          </a:xfrm>
          <a:prstGeom prst="rect">
            <a:avLst/>
          </a:prstGeom>
        </p:spPr>
      </p:pic>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内容占位符 3"/>
          <p:cNvPicPr>
            <a:picLocks noChangeAspect="1"/>
          </p:cNvPicPr>
          <p:nvPr>
            <p:ph idx="1"/>
          </p:nvPr>
        </p:nvPicPr>
        <p:blipFill>
          <a:blip r:embed="rId1"/>
          <a:stretch>
            <a:fillRect/>
          </a:stretch>
        </p:blipFill>
        <p:spPr>
          <a:xfrm>
            <a:off x="165735" y="609600"/>
            <a:ext cx="8811895" cy="5775960"/>
          </a:xfrm>
          <a:prstGeom prst="rect">
            <a:avLst/>
          </a:prstGeom>
        </p:spPr>
      </p:pic>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内容占位符 3"/>
          <p:cNvPicPr>
            <a:picLocks noChangeAspect="1"/>
          </p:cNvPicPr>
          <p:nvPr>
            <p:ph idx="1"/>
          </p:nvPr>
        </p:nvPicPr>
        <p:blipFill>
          <a:blip r:embed="rId1"/>
          <a:stretch>
            <a:fillRect/>
          </a:stretch>
        </p:blipFill>
        <p:spPr>
          <a:xfrm>
            <a:off x="304800" y="762000"/>
            <a:ext cx="8472805" cy="3966845"/>
          </a:xfrm>
          <a:prstGeom prst="rect">
            <a:avLst/>
          </a:prstGeom>
        </p:spPr>
      </p:pic>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内容占位符 3"/>
          <p:cNvPicPr>
            <a:picLocks noChangeAspect="1"/>
          </p:cNvPicPr>
          <p:nvPr>
            <p:ph idx="1"/>
          </p:nvPr>
        </p:nvPicPr>
        <p:blipFill>
          <a:blip r:embed="rId1"/>
          <a:stretch>
            <a:fillRect/>
          </a:stretch>
        </p:blipFill>
        <p:spPr>
          <a:xfrm>
            <a:off x="304800" y="381000"/>
            <a:ext cx="8642985" cy="5616575"/>
          </a:xfrm>
          <a:prstGeom prst="rect">
            <a:avLst/>
          </a:prstGeom>
        </p:spPr>
      </p:pic>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nvPicPr>
        <p:blipFill>
          <a:blip r:embed="rId1"/>
          <a:stretch>
            <a:fillRect/>
          </a:stretch>
        </p:blipFill>
        <p:spPr>
          <a:xfrm>
            <a:off x="304800" y="685800"/>
            <a:ext cx="8602980" cy="4737100"/>
          </a:xfrm>
          <a:prstGeom prst="rect">
            <a:avLst/>
          </a:prstGeom>
        </p:spPr>
      </p:pic>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zh-CN" altLang="en-US">
                <a:sym typeface="+mn-ea"/>
              </a:rPr>
              <a:t>Coe</a:t>
            </a:r>
            <a:r>
              <a:rPr lang="en-US" altLang="zh-CN">
                <a:sym typeface="+mn-ea"/>
              </a:rPr>
              <a:t>ffi</a:t>
            </a:r>
            <a:r>
              <a:rPr lang="zh-CN" altLang="en-US">
                <a:sym typeface="+mn-ea"/>
              </a:rPr>
              <a:t>cient of determination, R</a:t>
            </a:r>
            <a:r>
              <a:rPr lang="zh-CN" altLang="en-US" baseline="30000">
                <a:sym typeface="+mn-ea"/>
              </a:rPr>
              <a:t>2</a:t>
            </a:r>
            <a:endParaRPr lang="zh-CN" altLang="en-US" baseline="30000">
              <a:sym typeface="+mn-ea"/>
            </a:endParaRPr>
          </a:p>
        </p:txBody>
      </p:sp>
      <p:sp>
        <p:nvSpPr>
          <p:cNvPr id="3" name="内容占位符 2"/>
          <p:cNvSpPr>
            <a:spLocks noGrp="1"/>
          </p:cNvSpPr>
          <p:nvPr>
            <p:ph idx="1"/>
          </p:nvPr>
        </p:nvSpPr>
        <p:spPr/>
        <p:txBody>
          <a:bodyPr>
            <a:normAutofit fontScale="60000"/>
          </a:bodyPr>
          <a:p>
            <a:r>
              <a:rPr lang="zh-CN" altLang="en-US"/>
              <a:t>We have seen that all measurements, and data derived from them, have an</a:t>
            </a:r>
            <a:r>
              <a:rPr lang="en-US" altLang="zh-CN"/>
              <a:t> </a:t>
            </a:r>
            <a:r>
              <a:rPr lang="zh-CN" altLang="en-US"/>
              <a:t>associated uncertainty. As a result of this, the data points in a graph are not</a:t>
            </a:r>
            <a:r>
              <a:rPr lang="en-US" altLang="zh-CN"/>
              <a:t> </a:t>
            </a:r>
            <a:r>
              <a:rPr lang="zh-CN" altLang="en-US"/>
              <a:t>likely to fall directly on the line of best </a:t>
            </a:r>
            <a:r>
              <a:rPr lang="en-US" altLang="zh-CN"/>
              <a:t>fi</a:t>
            </a:r>
            <a:r>
              <a:rPr lang="zh-CN" altLang="en-US"/>
              <a:t>t, but rather be scattered on either</a:t>
            </a:r>
            <a:r>
              <a:rPr lang="en-US" altLang="zh-CN"/>
              <a:t> </a:t>
            </a:r>
            <a:r>
              <a:rPr lang="zh-CN" altLang="en-US"/>
              <a:t>side of it. </a:t>
            </a:r>
            <a:endParaRPr lang="zh-CN" altLang="en-US"/>
          </a:p>
          <a:p>
            <a:r>
              <a:rPr lang="zh-CN" altLang="en-US"/>
              <a:t>One of the tools we can use to assess the predictive power of</a:t>
            </a:r>
            <a:r>
              <a:rPr lang="en-US" altLang="zh-CN"/>
              <a:t> </a:t>
            </a:r>
            <a:r>
              <a:rPr lang="zh-CN" altLang="en-US"/>
              <a:t>the relationship between the variables in a graph is </a:t>
            </a:r>
            <a:r>
              <a:rPr lang="zh-CN" altLang="en-US" b="1">
                <a:solidFill>
                  <a:srgbClr val="C00000"/>
                </a:solidFill>
              </a:rPr>
              <a:t>R</a:t>
            </a:r>
            <a:r>
              <a:rPr lang="zh-CN" altLang="en-US" b="1" baseline="30000">
                <a:solidFill>
                  <a:srgbClr val="C00000"/>
                </a:solidFill>
              </a:rPr>
              <a:t>2</a:t>
            </a:r>
            <a:r>
              <a:rPr lang="zh-CN" altLang="en-US" b="1">
                <a:solidFill>
                  <a:srgbClr val="C00000"/>
                </a:solidFill>
              </a:rPr>
              <a:t>, the coefficient of</a:t>
            </a:r>
            <a:r>
              <a:rPr lang="en-US" altLang="zh-CN" b="1">
                <a:solidFill>
                  <a:srgbClr val="C00000"/>
                </a:solidFill>
              </a:rPr>
              <a:t> </a:t>
            </a:r>
            <a:r>
              <a:rPr lang="zh-CN" altLang="en-US" b="1">
                <a:solidFill>
                  <a:srgbClr val="C00000"/>
                </a:solidFill>
              </a:rPr>
              <a:t>determination</a:t>
            </a:r>
            <a:r>
              <a:rPr lang="zh-CN" altLang="en-US"/>
              <a:t>.</a:t>
            </a:r>
            <a:endParaRPr lang="zh-CN" altLang="en-US"/>
          </a:p>
          <a:p>
            <a:r>
              <a:rPr lang="zh-CN" altLang="en-US"/>
              <a:t>In DP chemistry, you will use technology to </a:t>
            </a:r>
            <a:r>
              <a:rPr lang="en-US" altLang="zh-CN"/>
              <a:t>fi</a:t>
            </a:r>
            <a:r>
              <a:rPr lang="zh-CN" altLang="en-US"/>
              <a:t>nd R</a:t>
            </a:r>
            <a:r>
              <a:rPr lang="zh-CN" altLang="en-US" baseline="30000"/>
              <a:t>2</a:t>
            </a:r>
            <a:r>
              <a:rPr lang="en-US" altLang="zh-CN" baseline="30000"/>
              <a:t> </a:t>
            </a:r>
            <a:r>
              <a:rPr lang="zh-CN" altLang="en-US"/>
              <a:t>values, and you will be</a:t>
            </a:r>
            <a:r>
              <a:rPr lang="en-US" altLang="zh-CN"/>
              <a:t> </a:t>
            </a:r>
            <a:r>
              <a:rPr lang="zh-CN" altLang="en-US"/>
              <a:t>expected to interpret them. However, you will not be required to calculate R</a:t>
            </a:r>
            <a:r>
              <a:rPr lang="zh-CN" altLang="en-US" baseline="30000"/>
              <a:t>2</a:t>
            </a:r>
            <a:r>
              <a:rPr lang="en-US" altLang="zh-CN"/>
              <a:t> </a:t>
            </a:r>
            <a:r>
              <a:rPr lang="zh-CN" altLang="en-US"/>
              <a:t>yourself. </a:t>
            </a:r>
            <a:endParaRPr lang="zh-CN" altLang="en-US"/>
          </a:p>
          <a:p>
            <a:r>
              <a:rPr lang="zh-CN" altLang="en-US" b="1">
                <a:solidFill>
                  <a:srgbClr val="C00000"/>
                </a:solidFill>
              </a:rPr>
              <a:t>The value of R</a:t>
            </a:r>
            <a:r>
              <a:rPr lang="zh-CN" altLang="en-US" b="1" baseline="30000">
                <a:solidFill>
                  <a:srgbClr val="C00000"/>
                </a:solidFill>
              </a:rPr>
              <a:t>2</a:t>
            </a:r>
            <a:r>
              <a:rPr lang="en-US" altLang="zh-CN" b="1">
                <a:solidFill>
                  <a:srgbClr val="C00000"/>
                </a:solidFill>
              </a:rPr>
              <a:t> </a:t>
            </a:r>
            <a:r>
              <a:rPr lang="zh-CN" altLang="en-US" b="1">
                <a:solidFill>
                  <a:srgbClr val="C00000"/>
                </a:solidFill>
              </a:rPr>
              <a:t>lies between 0 and 1</a:t>
            </a:r>
            <a:r>
              <a:rPr lang="zh-CN" altLang="en-US"/>
              <a:t>. </a:t>
            </a:r>
            <a:endParaRPr lang="zh-CN" altLang="en-US"/>
          </a:p>
          <a:p>
            <a:r>
              <a:rPr lang="zh-CN" altLang="en-US" b="1">
                <a:solidFill>
                  <a:srgbClr val="C00000"/>
                </a:solidFill>
              </a:rPr>
              <a:t>The closer it is to 1, the more</a:t>
            </a:r>
            <a:r>
              <a:rPr lang="en-US" altLang="zh-CN" b="1">
                <a:solidFill>
                  <a:srgbClr val="C00000"/>
                </a:solidFill>
              </a:rPr>
              <a:t> </a:t>
            </a:r>
            <a:r>
              <a:rPr lang="zh-CN" altLang="en-US" b="1">
                <a:solidFill>
                  <a:srgbClr val="C00000"/>
                </a:solidFill>
              </a:rPr>
              <a:t>closely the data points match the line of best </a:t>
            </a:r>
            <a:r>
              <a:rPr lang="en-US" altLang="zh-CN" b="1">
                <a:solidFill>
                  <a:srgbClr val="C00000"/>
                </a:solidFill>
              </a:rPr>
              <a:t>fi</a:t>
            </a:r>
            <a:r>
              <a:rPr lang="zh-CN" altLang="en-US" b="1">
                <a:solidFill>
                  <a:srgbClr val="C00000"/>
                </a:solidFill>
              </a:rPr>
              <a:t>t and the more</a:t>
            </a:r>
            <a:r>
              <a:rPr lang="en-US" altLang="zh-CN" b="1">
                <a:solidFill>
                  <a:srgbClr val="C00000"/>
                </a:solidFill>
              </a:rPr>
              <a:t> </a:t>
            </a:r>
            <a:r>
              <a:rPr lang="zh-CN" altLang="en-US" b="1">
                <a:solidFill>
                  <a:srgbClr val="C00000"/>
                </a:solidFill>
              </a:rPr>
              <a:t>successful the model is at predicting the changes in the y-axis variable</a:t>
            </a:r>
            <a:r>
              <a:rPr lang="zh-CN" altLang="en-US"/>
              <a:t>. </a:t>
            </a:r>
            <a:endParaRPr lang="zh-CN" altLang="en-US"/>
          </a:p>
          <a:p>
            <a:r>
              <a:rPr lang="zh-CN" altLang="en-US"/>
              <a:t>R</a:t>
            </a:r>
            <a:r>
              <a:rPr lang="zh-CN" altLang="en-US" baseline="30000"/>
              <a:t>2</a:t>
            </a:r>
            <a:r>
              <a:rPr lang="en-US" altLang="zh-CN"/>
              <a:t> </a:t>
            </a:r>
            <a:r>
              <a:rPr lang="zh-CN" altLang="en-US"/>
              <a:t>is only</a:t>
            </a:r>
            <a:r>
              <a:rPr lang="en-US" altLang="zh-CN"/>
              <a:t> </a:t>
            </a:r>
            <a:r>
              <a:rPr lang="zh-CN" altLang="en-US"/>
              <a:t>suitable for linear models.</a:t>
            </a:r>
            <a:endParaRPr lang="zh-CN" alt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4495800" y="152400"/>
            <a:ext cx="4495800" cy="609600"/>
          </a:xfrm>
        </p:spPr>
        <p:txBody>
          <a:bodyPr>
            <a:normAutofit fontScale="90000"/>
          </a:bodyPr>
          <a:lstStyle/>
          <a:p>
            <a:r>
              <a:rPr lang="en-US" u="sng" dirty="0">
                <a:solidFill>
                  <a:srgbClr val="333333"/>
                </a:solidFill>
              </a:rPr>
              <a:t>The Thermometer</a:t>
            </a:r>
            <a:endParaRPr lang="en-US" u="sng" dirty="0">
              <a:solidFill>
                <a:srgbClr val="333333"/>
              </a:solidFill>
            </a:endParaRPr>
          </a:p>
        </p:txBody>
      </p:sp>
      <p:sp>
        <p:nvSpPr>
          <p:cNvPr id="10243" name="Text Box 3"/>
          <p:cNvSpPr txBox="1">
            <a:spLocks noChangeArrowheads="1"/>
          </p:cNvSpPr>
          <p:nvPr/>
        </p:nvSpPr>
        <p:spPr bwMode="auto">
          <a:xfrm>
            <a:off x="4800600" y="762000"/>
            <a:ext cx="3886200" cy="2308324"/>
          </a:xfrm>
          <a:prstGeom prst="rect">
            <a:avLst/>
          </a:prstGeom>
          <a:noFill/>
          <a:ln w="9525">
            <a:noFill/>
            <a:miter lim="800000"/>
          </a:ln>
          <a:effectLst/>
        </p:spPr>
        <p:txBody>
          <a:bodyPr>
            <a:spAutoFit/>
          </a:bodyPr>
          <a:lstStyle/>
          <a:p>
            <a:pPr>
              <a:buClr>
                <a:schemeClr val="accent6">
                  <a:lumMod val="50000"/>
                </a:schemeClr>
              </a:buClr>
              <a:buFontTx/>
              <a:buChar char="o"/>
            </a:pPr>
            <a:r>
              <a:rPr lang="en-US" dirty="0"/>
              <a:t> </a:t>
            </a:r>
            <a:r>
              <a:rPr lang="en-US" sz="2400" dirty="0">
                <a:solidFill>
                  <a:srgbClr val="333333"/>
                </a:solidFill>
              </a:rPr>
              <a:t>Determine the temperature by reading the scale on the thermometer at eye level.</a:t>
            </a:r>
            <a:endParaRPr lang="en-US" sz="2400" dirty="0">
              <a:solidFill>
                <a:srgbClr val="333333"/>
              </a:solidFill>
            </a:endParaRPr>
          </a:p>
          <a:p>
            <a:pPr>
              <a:buClr>
                <a:schemeClr val="accent6">
                  <a:lumMod val="50000"/>
                </a:schemeClr>
              </a:buClr>
              <a:buFontTx/>
              <a:buChar char="o"/>
            </a:pPr>
            <a:r>
              <a:rPr lang="en-US" sz="2400" dirty="0"/>
              <a:t> </a:t>
            </a:r>
            <a:r>
              <a:rPr lang="en-US" sz="2400" dirty="0">
                <a:solidFill>
                  <a:srgbClr val="333333"/>
                </a:solidFill>
              </a:rPr>
              <a:t>Read the temperature by using </a:t>
            </a:r>
            <a:r>
              <a:rPr lang="en-US" sz="2400" u="sng" dirty="0">
                <a:solidFill>
                  <a:srgbClr val="A50021"/>
                </a:solidFill>
              </a:rPr>
              <a:t>all certain</a:t>
            </a:r>
            <a:r>
              <a:rPr lang="en-US" sz="2400" dirty="0">
                <a:solidFill>
                  <a:srgbClr val="A50021"/>
                </a:solidFill>
              </a:rPr>
              <a:t> </a:t>
            </a:r>
            <a:r>
              <a:rPr lang="en-US" sz="2400" dirty="0">
                <a:solidFill>
                  <a:srgbClr val="333333"/>
                </a:solidFill>
              </a:rPr>
              <a:t>digits and </a:t>
            </a:r>
            <a:r>
              <a:rPr lang="en-US" sz="2400" u="sng" dirty="0">
                <a:solidFill>
                  <a:srgbClr val="A50021"/>
                </a:solidFill>
              </a:rPr>
              <a:t>one uncertain</a:t>
            </a:r>
            <a:r>
              <a:rPr lang="en-US" sz="2400" dirty="0">
                <a:solidFill>
                  <a:srgbClr val="A50021"/>
                </a:solidFill>
              </a:rPr>
              <a:t> </a:t>
            </a:r>
            <a:r>
              <a:rPr lang="en-US" sz="2400" dirty="0">
                <a:solidFill>
                  <a:srgbClr val="333333"/>
                </a:solidFill>
              </a:rPr>
              <a:t>digit. </a:t>
            </a:r>
            <a:endParaRPr lang="en-US" sz="2400" dirty="0">
              <a:solidFill>
                <a:srgbClr val="333333"/>
              </a:solidFill>
            </a:endParaRPr>
          </a:p>
        </p:txBody>
      </p:sp>
      <p:sp>
        <p:nvSpPr>
          <p:cNvPr id="10244" name="Text Box 4"/>
          <p:cNvSpPr txBox="1">
            <a:spLocks noChangeArrowheads="1"/>
          </p:cNvSpPr>
          <p:nvPr/>
        </p:nvSpPr>
        <p:spPr bwMode="auto">
          <a:xfrm>
            <a:off x="457200" y="3875544"/>
            <a:ext cx="8305800" cy="2677656"/>
          </a:xfrm>
          <a:prstGeom prst="rect">
            <a:avLst/>
          </a:prstGeom>
          <a:noFill/>
          <a:ln w="9525">
            <a:noFill/>
            <a:miter lim="800000"/>
          </a:ln>
          <a:effectLst/>
        </p:spPr>
        <p:txBody>
          <a:bodyPr>
            <a:spAutoFit/>
          </a:bodyPr>
          <a:lstStyle/>
          <a:p>
            <a:pPr>
              <a:buClr>
                <a:schemeClr val="accent6">
                  <a:lumMod val="50000"/>
                </a:schemeClr>
              </a:buClr>
              <a:buFontTx/>
              <a:buChar char="o"/>
            </a:pPr>
            <a:r>
              <a:rPr lang="en-US" sz="2400" dirty="0"/>
              <a:t> </a:t>
            </a:r>
            <a:r>
              <a:rPr lang="en-US" sz="2400" b="1" dirty="0">
                <a:solidFill>
                  <a:srgbClr val="006600"/>
                </a:solidFill>
                <a:effectLst>
                  <a:outerShdw blurRad="38100" dist="38100" dir="2700000" algn="tl">
                    <a:srgbClr val="000000">
                      <a:alpha val="43137"/>
                    </a:srgbClr>
                  </a:outerShdw>
                </a:effectLst>
              </a:rPr>
              <a:t>Certain</a:t>
            </a:r>
            <a:r>
              <a:rPr lang="en-US" sz="2400" dirty="0"/>
              <a:t> </a:t>
            </a:r>
            <a:r>
              <a:rPr lang="en-US" sz="2400" dirty="0">
                <a:solidFill>
                  <a:srgbClr val="333333"/>
                </a:solidFill>
              </a:rPr>
              <a:t>digits are determined from the calibration marks on the thermometer. </a:t>
            </a:r>
            <a:endParaRPr lang="en-US" sz="2400" dirty="0">
              <a:solidFill>
                <a:srgbClr val="333333"/>
              </a:solidFill>
            </a:endParaRPr>
          </a:p>
          <a:p>
            <a:pPr>
              <a:buClr>
                <a:schemeClr val="accent6">
                  <a:lumMod val="50000"/>
                </a:schemeClr>
              </a:buClr>
              <a:buFontTx/>
              <a:buChar char="o"/>
            </a:pPr>
            <a:r>
              <a:rPr lang="en-US" altLang="zh-CN" sz="2400" dirty="0">
                <a:solidFill>
                  <a:srgbClr val="333333"/>
                </a:solidFill>
              </a:rPr>
              <a:t>The </a:t>
            </a:r>
            <a:r>
              <a:rPr lang="en-US" altLang="zh-CN" sz="2400" b="1" dirty="0">
                <a:solidFill>
                  <a:schemeClr val="accent3">
                    <a:lumMod val="50000"/>
                  </a:schemeClr>
                </a:solidFill>
                <a:effectLst>
                  <a:outerShdw blurRad="38100" dist="38100" dir="2700000" algn="tl">
                    <a:srgbClr val="000000">
                      <a:alpha val="43137"/>
                    </a:srgbClr>
                  </a:outerShdw>
                </a:effectLst>
              </a:rPr>
              <a:t>uncertain</a:t>
            </a:r>
            <a:r>
              <a:rPr lang="en-US" altLang="zh-CN" sz="2400" dirty="0">
                <a:solidFill>
                  <a:srgbClr val="333333"/>
                </a:solidFill>
              </a:rPr>
              <a:t> digit (the last digit of the reading) is estimated (only in how many fifths of the smallest calibration mark). </a:t>
            </a:r>
            <a:endParaRPr lang="en-US" altLang="zh-CN" sz="2400" dirty="0">
              <a:solidFill>
                <a:srgbClr val="333333"/>
              </a:solidFill>
            </a:endParaRPr>
          </a:p>
          <a:p>
            <a:pPr>
              <a:buClr>
                <a:schemeClr val="accent6">
                  <a:lumMod val="50000"/>
                </a:schemeClr>
              </a:buClr>
              <a:buFontTx/>
              <a:buChar char="o"/>
            </a:pPr>
            <a:r>
              <a:rPr lang="en-US" altLang="zh-CN" sz="2400" dirty="0">
                <a:solidFill>
                  <a:srgbClr val="333333"/>
                </a:solidFill>
              </a:rPr>
              <a:t>The uncertainty equals to half of the smallest calibration mark</a:t>
            </a:r>
            <a:endParaRPr lang="en-US" altLang="zh-CN" sz="2400" dirty="0">
              <a:solidFill>
                <a:srgbClr val="333333"/>
              </a:solidFill>
            </a:endParaRPr>
          </a:p>
          <a:p>
            <a:pPr>
              <a:buClr>
                <a:schemeClr val="accent6">
                  <a:lumMod val="50000"/>
                </a:schemeClr>
              </a:buClr>
              <a:buFontTx/>
              <a:buChar char="o"/>
            </a:pPr>
            <a:r>
              <a:rPr lang="en-US" sz="2400" dirty="0">
                <a:solidFill>
                  <a:srgbClr val="333333"/>
                </a:solidFill>
              </a:rPr>
              <a:t> On most thermometers encountered in a general chemistry lab, the tenths place is the uncertain digit.</a:t>
            </a:r>
            <a:endParaRPr lang="en-US" sz="2400" dirty="0">
              <a:solidFill>
                <a:srgbClr val="333333"/>
              </a:solidFill>
            </a:endParaRPr>
          </a:p>
        </p:txBody>
      </p:sp>
      <p:pic>
        <p:nvPicPr>
          <p:cNvPr id="10245" name="Picture 5" descr="D:\My Documents\New Chemistry\Lab Powerpoints\Measuring\thermom.jpg"/>
          <p:cNvPicPr>
            <a:picLocks noChangeAspect="1" noChangeArrowheads="1"/>
          </p:cNvPicPr>
          <p:nvPr/>
        </p:nvPicPr>
        <p:blipFill>
          <a:blip r:embed="rId1" cstate="print"/>
          <a:srcRect/>
          <a:stretch>
            <a:fillRect/>
          </a:stretch>
        </p:blipFill>
        <p:spPr bwMode="auto">
          <a:xfrm>
            <a:off x="0" y="190500"/>
            <a:ext cx="4572000" cy="3543300"/>
          </a:xfrm>
          <a:prstGeom prst="rect">
            <a:avLst/>
          </a:prstGeom>
          <a:ln>
            <a:noFill/>
          </a:ln>
          <a:effectLst>
            <a:outerShdw blurRad="292100" dist="139700" dir="2700000" algn="tl" rotWithShape="0">
              <a:srgbClr val="333333">
                <a:alpha val="65000"/>
              </a:srgb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0243">
                                            <p:txEl>
                                              <p:pRg st="0" end="0"/>
                                            </p:txEl>
                                          </p:spTgt>
                                        </p:tgtEl>
                                        <p:attrNameLst>
                                          <p:attrName>style.visibility</p:attrName>
                                        </p:attrNameLst>
                                      </p:cBhvr>
                                      <p:to>
                                        <p:strVal val="visible"/>
                                      </p:to>
                                    </p:set>
                                    <p:animEffect transition="in" filter="dissolve">
                                      <p:cBhvr>
                                        <p:cTn id="7" dur="500"/>
                                        <p:tgtEl>
                                          <p:spTgt spid="1024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0243">
                                            <p:txEl>
                                              <p:pRg st="1" end="1"/>
                                            </p:txEl>
                                          </p:spTgt>
                                        </p:tgtEl>
                                        <p:attrNameLst>
                                          <p:attrName>style.visibility</p:attrName>
                                        </p:attrNameLst>
                                      </p:cBhvr>
                                      <p:to>
                                        <p:strVal val="visible"/>
                                      </p:to>
                                    </p:set>
                                    <p:animEffect transition="in" filter="dissolve">
                                      <p:cBhvr>
                                        <p:cTn id="12" dur="500"/>
                                        <p:tgtEl>
                                          <p:spTgt spid="1024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0244">
                                            <p:txEl>
                                              <p:pRg st="0" end="0"/>
                                            </p:txEl>
                                          </p:spTgt>
                                        </p:tgtEl>
                                        <p:attrNameLst>
                                          <p:attrName>style.visibility</p:attrName>
                                        </p:attrNameLst>
                                      </p:cBhvr>
                                      <p:to>
                                        <p:strVal val="visible"/>
                                      </p:to>
                                    </p:set>
                                    <p:animEffect transition="in" filter="dissolve">
                                      <p:cBhvr>
                                        <p:cTn id="17" dur="500"/>
                                        <p:tgtEl>
                                          <p:spTgt spid="10244">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0244">
                                            <p:txEl>
                                              <p:pRg st="1" end="1"/>
                                            </p:txEl>
                                          </p:spTgt>
                                        </p:tgtEl>
                                        <p:attrNameLst>
                                          <p:attrName>style.visibility</p:attrName>
                                        </p:attrNameLst>
                                      </p:cBhvr>
                                      <p:to>
                                        <p:strVal val="visible"/>
                                      </p:to>
                                    </p:set>
                                    <p:animEffect transition="in" filter="dissolve">
                                      <p:cBhvr>
                                        <p:cTn id="22" dur="500"/>
                                        <p:tgtEl>
                                          <p:spTgt spid="10244">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10244">
                                            <p:txEl>
                                              <p:pRg st="2" end="2"/>
                                            </p:txEl>
                                          </p:spTgt>
                                        </p:tgtEl>
                                        <p:attrNameLst>
                                          <p:attrName>style.visibility</p:attrName>
                                        </p:attrNameLst>
                                      </p:cBhvr>
                                      <p:to>
                                        <p:strVal val="visible"/>
                                      </p:to>
                                    </p:set>
                                    <p:animEffect transition="in" filter="dissolve">
                                      <p:cBhvr>
                                        <p:cTn id="27" dur="500"/>
                                        <p:tgtEl>
                                          <p:spTgt spid="10244">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10244">
                                            <p:txEl>
                                              <p:pRg st="3" end="3"/>
                                            </p:txEl>
                                          </p:spTgt>
                                        </p:tgtEl>
                                        <p:attrNameLst>
                                          <p:attrName>style.visibility</p:attrName>
                                        </p:attrNameLst>
                                      </p:cBhvr>
                                      <p:to>
                                        <p:strVal val="visible"/>
                                      </p:to>
                                    </p:set>
                                    <p:animEffect transition="in" filter="dissolve">
                                      <p:cBhvr>
                                        <p:cTn id="32" dur="500"/>
                                        <p:tgtEl>
                                          <p:spTgt spid="1024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3" grpId="0" autoUpdateAnimBg="0" uiExpand="1" build="p"/>
      <p:bldP spid="10244" grpId="0" autoUpdateAnimBg="0" uiExpand="1" build="p"/>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内容占位符 3"/>
          <p:cNvPicPr>
            <a:picLocks noChangeAspect="1"/>
          </p:cNvPicPr>
          <p:nvPr>
            <p:ph idx="1"/>
          </p:nvPr>
        </p:nvPicPr>
        <p:blipFill>
          <a:blip r:embed="rId1"/>
          <a:stretch>
            <a:fillRect/>
          </a:stretch>
        </p:blipFill>
        <p:spPr>
          <a:xfrm>
            <a:off x="228600" y="533400"/>
            <a:ext cx="8753475" cy="569785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a:xfrm>
            <a:off x="762000" y="152400"/>
            <a:ext cx="7772400" cy="1143000"/>
          </a:xfrm>
        </p:spPr>
        <p:txBody>
          <a:bodyPr/>
          <a:lstStyle/>
          <a:p>
            <a:r>
              <a:rPr lang="en-US" sz="3200" dirty="0">
                <a:solidFill>
                  <a:srgbClr val="333333"/>
                </a:solidFill>
              </a:rPr>
              <a:t>Do not allow the tip to touch the walls or the bottom of the flask.</a:t>
            </a:r>
            <a:endParaRPr lang="en-US" sz="3200" dirty="0">
              <a:solidFill>
                <a:srgbClr val="333333"/>
              </a:solidFill>
            </a:endParaRPr>
          </a:p>
        </p:txBody>
      </p:sp>
      <p:sp>
        <p:nvSpPr>
          <p:cNvPr id="12292" name="Text Box 4"/>
          <p:cNvSpPr txBox="1">
            <a:spLocks noChangeArrowheads="1"/>
          </p:cNvSpPr>
          <p:nvPr/>
        </p:nvSpPr>
        <p:spPr bwMode="auto">
          <a:xfrm>
            <a:off x="228600" y="1524000"/>
            <a:ext cx="4572000" cy="3539430"/>
          </a:xfrm>
          <a:prstGeom prst="rect">
            <a:avLst/>
          </a:prstGeom>
          <a:noFill/>
          <a:ln w="9525">
            <a:noFill/>
            <a:miter lim="800000"/>
          </a:ln>
          <a:effectLst/>
        </p:spPr>
        <p:txBody>
          <a:bodyPr wrap="square">
            <a:spAutoFit/>
          </a:bodyPr>
          <a:lstStyle/>
          <a:p>
            <a:r>
              <a:rPr lang="en-US" sz="2800" dirty="0">
                <a:solidFill>
                  <a:srgbClr val="333333"/>
                </a:solidFill>
              </a:rPr>
              <a:t>If the thermometer bulb touches the flask, the temperature of the glass will be measured instead of the temperature of the solution. Readings may be incorrect, </a:t>
            </a:r>
            <a:r>
              <a:rPr lang="en-US" sz="2800" dirty="0">
                <a:solidFill>
                  <a:srgbClr val="A50021"/>
                </a:solidFill>
              </a:rPr>
              <a:t>particularly if the flask is in a water bath or in an ice bath.</a:t>
            </a:r>
            <a:endParaRPr lang="en-US" sz="2800" dirty="0">
              <a:solidFill>
                <a:srgbClr val="A50021"/>
              </a:solidFill>
            </a:endParaRPr>
          </a:p>
        </p:txBody>
      </p:sp>
      <p:pic>
        <p:nvPicPr>
          <p:cNvPr id="12293" name="Picture 5" descr="D:\My Documents\New Chemistry\Lab Powerpoints\Measuring\thermometer3.jpg"/>
          <p:cNvPicPr>
            <a:picLocks noChangeAspect="1" noChangeArrowheads="1"/>
          </p:cNvPicPr>
          <p:nvPr/>
        </p:nvPicPr>
        <p:blipFill>
          <a:blip r:embed="rId1" cstate="print"/>
          <a:srcRect/>
          <a:stretch>
            <a:fillRect/>
          </a:stretch>
        </p:blipFill>
        <p:spPr bwMode="auto">
          <a:xfrm>
            <a:off x="4876800" y="1981200"/>
            <a:ext cx="4064000" cy="3048000"/>
          </a:xfrm>
          <a:prstGeom prst="rect">
            <a:avLst/>
          </a:prstGeom>
          <a:ln>
            <a:noFill/>
          </a:ln>
          <a:effectLst>
            <a:outerShdw blurRad="292100" dist="139700" dir="2700000" algn="tl" rotWithShape="0">
              <a:srgbClr val="333333">
                <a:alpha val="65000"/>
              </a:srgb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12292"/>
                                        </p:tgtEl>
                                        <p:attrNameLst>
                                          <p:attrName>style.visibility</p:attrName>
                                        </p:attrNameLst>
                                      </p:cBhvr>
                                      <p:to>
                                        <p:strVal val="visible"/>
                                      </p:to>
                                    </p:set>
                                    <p:animEffect transition="in" filter="box(out)">
                                      <p:cBhvr>
                                        <p:cTn id="7" dur="500"/>
                                        <p:tgtEl>
                                          <p:spTgt spid="122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2" grpId="0" autoUpdateAnimBg="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a:xfrm>
            <a:off x="685800" y="228600"/>
            <a:ext cx="7772400" cy="609600"/>
          </a:xfrm>
        </p:spPr>
        <p:txBody>
          <a:bodyPr>
            <a:normAutofit fontScale="90000"/>
          </a:bodyPr>
          <a:lstStyle/>
          <a:p>
            <a:r>
              <a:rPr lang="en-US" dirty="0">
                <a:solidFill>
                  <a:srgbClr val="333333"/>
                </a:solidFill>
              </a:rPr>
              <a:t>Reading the Thermometer</a:t>
            </a:r>
            <a:endParaRPr lang="en-US" dirty="0">
              <a:solidFill>
                <a:srgbClr val="333333"/>
              </a:solidFill>
            </a:endParaRPr>
          </a:p>
        </p:txBody>
      </p:sp>
      <p:sp>
        <p:nvSpPr>
          <p:cNvPr id="11267" name="Text Box 3"/>
          <p:cNvSpPr txBox="1">
            <a:spLocks noChangeArrowheads="1"/>
          </p:cNvSpPr>
          <p:nvPr/>
        </p:nvSpPr>
        <p:spPr bwMode="auto">
          <a:xfrm>
            <a:off x="609600" y="914400"/>
            <a:ext cx="7712075" cy="954107"/>
          </a:xfrm>
          <a:prstGeom prst="rect">
            <a:avLst/>
          </a:prstGeom>
          <a:noFill/>
          <a:ln w="9525">
            <a:noFill/>
            <a:miter lim="800000"/>
          </a:ln>
          <a:effectLst/>
        </p:spPr>
        <p:txBody>
          <a:bodyPr>
            <a:spAutoFit/>
          </a:bodyPr>
          <a:lstStyle/>
          <a:p>
            <a:r>
              <a:rPr lang="en-US" sz="2800" dirty="0">
                <a:solidFill>
                  <a:srgbClr val="333333"/>
                </a:solidFill>
              </a:rPr>
              <a:t>Determine the readings as shown below on Celsius thermometers:</a:t>
            </a:r>
            <a:endParaRPr lang="en-US" sz="2800" dirty="0">
              <a:solidFill>
                <a:srgbClr val="333333"/>
              </a:solidFill>
            </a:endParaRPr>
          </a:p>
        </p:txBody>
      </p:sp>
      <p:pic>
        <p:nvPicPr>
          <p:cNvPr id="11268" name="Picture 4" descr="D:\My Documents\New Chemistry\Lab Powerpoints\Measuring\thermometer1.jpg"/>
          <p:cNvPicPr>
            <a:picLocks noChangeAspect="1" noChangeArrowheads="1"/>
          </p:cNvPicPr>
          <p:nvPr/>
        </p:nvPicPr>
        <p:blipFill>
          <a:blip r:embed="rId1" cstate="print"/>
          <a:srcRect/>
          <a:stretch>
            <a:fillRect/>
          </a:stretch>
        </p:blipFill>
        <p:spPr bwMode="auto">
          <a:xfrm>
            <a:off x="228600" y="1828800"/>
            <a:ext cx="4064000" cy="3048000"/>
          </a:xfrm>
          <a:prstGeom prst="rect">
            <a:avLst/>
          </a:prstGeom>
          <a:ln>
            <a:noFill/>
          </a:ln>
          <a:effectLst>
            <a:outerShdw blurRad="292100" dist="139700" dir="2700000" algn="tl" rotWithShape="0">
              <a:srgbClr val="333333">
                <a:alpha val="65000"/>
              </a:srgbClr>
            </a:outerShdw>
          </a:effectLst>
        </p:spPr>
      </p:pic>
      <p:pic>
        <p:nvPicPr>
          <p:cNvPr id="11269" name="Picture 5" descr="D:\My Documents\New Chemistry\Lab Powerpoints\Measuring\thermometer2.jpg"/>
          <p:cNvPicPr>
            <a:picLocks noChangeAspect="1" noChangeArrowheads="1"/>
          </p:cNvPicPr>
          <p:nvPr/>
        </p:nvPicPr>
        <p:blipFill>
          <a:blip r:embed="rId2" cstate="print"/>
          <a:srcRect/>
          <a:stretch>
            <a:fillRect/>
          </a:stretch>
        </p:blipFill>
        <p:spPr bwMode="auto">
          <a:xfrm>
            <a:off x="4648200" y="1828800"/>
            <a:ext cx="4064000" cy="3048000"/>
          </a:xfrm>
          <a:prstGeom prst="rect">
            <a:avLst/>
          </a:prstGeom>
          <a:ln>
            <a:noFill/>
          </a:ln>
          <a:effectLst>
            <a:outerShdw blurRad="292100" dist="139700" dir="2700000" algn="tl" rotWithShape="0">
              <a:srgbClr val="333333">
                <a:alpha val="65000"/>
              </a:srgbClr>
            </a:outerShdw>
          </a:effectLst>
        </p:spPr>
      </p:pic>
      <p:sp>
        <p:nvSpPr>
          <p:cNvPr id="11272" name="Text Box 8"/>
          <p:cNvSpPr txBox="1">
            <a:spLocks noChangeArrowheads="1"/>
          </p:cNvSpPr>
          <p:nvPr/>
        </p:nvSpPr>
        <p:spPr bwMode="auto">
          <a:xfrm>
            <a:off x="457200" y="5181600"/>
            <a:ext cx="3657600" cy="646331"/>
          </a:xfrm>
          <a:prstGeom prst="rect">
            <a:avLst/>
          </a:prstGeom>
          <a:noFill/>
          <a:ln w="9525">
            <a:noFill/>
            <a:miter lim="800000"/>
          </a:ln>
          <a:effectLst/>
        </p:spPr>
        <p:txBody>
          <a:bodyPr wrap="square">
            <a:spAutoFit/>
          </a:bodyPr>
          <a:lstStyle/>
          <a:p>
            <a:pPr>
              <a:spcBef>
                <a:spcPct val="50000"/>
              </a:spcBef>
            </a:pPr>
            <a:r>
              <a:rPr lang="en-US" sz="3600" dirty="0">
                <a:solidFill>
                  <a:srgbClr val="333333"/>
                </a:solidFill>
              </a:rPr>
              <a:t>_ _ . _ </a:t>
            </a:r>
            <a:r>
              <a:rPr lang="zh-CN" altLang="en-US" sz="3600" dirty="0">
                <a:solidFill>
                  <a:srgbClr val="333333"/>
                </a:solidFill>
                <a:sym typeface="Symbol" panose="05050102010706020507" pitchFamily="18" charset="2"/>
              </a:rPr>
              <a:t>℃</a:t>
            </a:r>
            <a:r>
              <a:rPr lang="en-US" altLang="zh-CN" sz="3600" dirty="0">
                <a:solidFill>
                  <a:srgbClr val="333333"/>
                </a:solidFill>
                <a:sym typeface="Symbol" panose="05050102010706020507" pitchFamily="18" charset="2"/>
              </a:rPr>
              <a:t>±0.5</a:t>
            </a:r>
            <a:r>
              <a:rPr lang="zh-CN" altLang="en-US" sz="3600" dirty="0">
                <a:solidFill>
                  <a:srgbClr val="333333"/>
                </a:solidFill>
                <a:sym typeface="Symbol" panose="05050102010706020507" pitchFamily="18" charset="2"/>
              </a:rPr>
              <a:t>℃</a:t>
            </a:r>
            <a:endParaRPr lang="en-US" sz="3600" dirty="0">
              <a:solidFill>
                <a:srgbClr val="333333"/>
              </a:solidFill>
            </a:endParaRPr>
          </a:p>
        </p:txBody>
      </p:sp>
      <p:sp>
        <p:nvSpPr>
          <p:cNvPr id="11273" name="Text Box 9"/>
          <p:cNvSpPr txBox="1">
            <a:spLocks noChangeArrowheads="1"/>
          </p:cNvSpPr>
          <p:nvPr/>
        </p:nvSpPr>
        <p:spPr bwMode="auto">
          <a:xfrm>
            <a:off x="5257800" y="5181600"/>
            <a:ext cx="3581400" cy="646331"/>
          </a:xfrm>
          <a:prstGeom prst="rect">
            <a:avLst/>
          </a:prstGeom>
          <a:noFill/>
          <a:ln w="9525">
            <a:noFill/>
            <a:miter lim="800000"/>
          </a:ln>
          <a:effectLst/>
        </p:spPr>
        <p:txBody>
          <a:bodyPr wrap="square">
            <a:spAutoFit/>
          </a:bodyPr>
          <a:lstStyle/>
          <a:p>
            <a:pPr>
              <a:spcBef>
                <a:spcPct val="50000"/>
              </a:spcBef>
            </a:pPr>
            <a:r>
              <a:rPr lang="en-US" sz="3600" dirty="0">
                <a:solidFill>
                  <a:srgbClr val="333333"/>
                </a:solidFill>
              </a:rPr>
              <a:t>_ _ . _ </a:t>
            </a:r>
            <a:r>
              <a:rPr lang="zh-CN" altLang="en-US" sz="3600" dirty="0">
                <a:solidFill>
                  <a:srgbClr val="333333"/>
                </a:solidFill>
                <a:sym typeface="Symbol" panose="05050102010706020507" pitchFamily="18" charset="2"/>
              </a:rPr>
              <a:t>℃</a:t>
            </a:r>
            <a:r>
              <a:rPr lang="en-US" altLang="zh-CN" sz="3600" dirty="0">
                <a:solidFill>
                  <a:srgbClr val="333333"/>
                </a:solidFill>
                <a:sym typeface="Symbol" panose="05050102010706020507" pitchFamily="18" charset="2"/>
              </a:rPr>
              <a:t>±0.5</a:t>
            </a:r>
            <a:r>
              <a:rPr lang="zh-CN" altLang="en-US" sz="3600" dirty="0">
                <a:solidFill>
                  <a:srgbClr val="333333"/>
                </a:solidFill>
                <a:sym typeface="Symbol" panose="05050102010706020507" pitchFamily="18" charset="2"/>
              </a:rPr>
              <a:t>℃</a:t>
            </a:r>
            <a:endParaRPr lang="en-US" sz="3600" dirty="0">
              <a:solidFill>
                <a:srgbClr val="333333"/>
              </a:solidFill>
            </a:endParaRPr>
          </a:p>
        </p:txBody>
      </p:sp>
      <p:sp>
        <p:nvSpPr>
          <p:cNvPr id="11274" name="Text Box 10"/>
          <p:cNvSpPr txBox="1">
            <a:spLocks noChangeArrowheads="1"/>
          </p:cNvSpPr>
          <p:nvPr/>
        </p:nvSpPr>
        <p:spPr bwMode="auto">
          <a:xfrm>
            <a:off x="457200" y="5181600"/>
            <a:ext cx="463550" cy="641350"/>
          </a:xfrm>
          <a:prstGeom prst="rect">
            <a:avLst/>
          </a:prstGeom>
          <a:noFill/>
          <a:ln w="9525">
            <a:noFill/>
            <a:miter lim="800000"/>
          </a:ln>
          <a:effectLst/>
        </p:spPr>
        <p:txBody>
          <a:bodyPr wrap="none">
            <a:spAutoFit/>
          </a:bodyPr>
          <a:lstStyle/>
          <a:p>
            <a:r>
              <a:rPr lang="en-US" sz="3600" dirty="0">
                <a:solidFill>
                  <a:srgbClr val="A50021"/>
                </a:solidFill>
              </a:rPr>
              <a:t>8</a:t>
            </a:r>
            <a:endParaRPr lang="en-US" sz="3600" dirty="0">
              <a:solidFill>
                <a:srgbClr val="A50021"/>
              </a:solidFill>
            </a:endParaRPr>
          </a:p>
        </p:txBody>
      </p:sp>
      <p:sp>
        <p:nvSpPr>
          <p:cNvPr id="11275" name="Text Box 11"/>
          <p:cNvSpPr txBox="1">
            <a:spLocks noChangeArrowheads="1"/>
          </p:cNvSpPr>
          <p:nvPr/>
        </p:nvSpPr>
        <p:spPr bwMode="auto">
          <a:xfrm>
            <a:off x="838200" y="5181600"/>
            <a:ext cx="463550" cy="641350"/>
          </a:xfrm>
          <a:prstGeom prst="rect">
            <a:avLst/>
          </a:prstGeom>
          <a:noFill/>
          <a:ln w="9525">
            <a:noFill/>
            <a:miter lim="800000"/>
          </a:ln>
          <a:effectLst/>
        </p:spPr>
        <p:txBody>
          <a:bodyPr wrap="none">
            <a:spAutoFit/>
          </a:bodyPr>
          <a:lstStyle/>
          <a:p>
            <a:r>
              <a:rPr lang="en-US" sz="3600" dirty="0">
                <a:solidFill>
                  <a:srgbClr val="A50021"/>
                </a:solidFill>
              </a:rPr>
              <a:t>7</a:t>
            </a:r>
            <a:endParaRPr lang="en-US" sz="3600" dirty="0">
              <a:solidFill>
                <a:srgbClr val="A50021"/>
              </a:solidFill>
            </a:endParaRPr>
          </a:p>
        </p:txBody>
      </p:sp>
      <p:sp>
        <p:nvSpPr>
          <p:cNvPr id="11276" name="Text Box 12"/>
          <p:cNvSpPr txBox="1">
            <a:spLocks noChangeArrowheads="1"/>
          </p:cNvSpPr>
          <p:nvPr/>
        </p:nvSpPr>
        <p:spPr bwMode="auto">
          <a:xfrm>
            <a:off x="1333896" y="5181600"/>
            <a:ext cx="418704" cy="646331"/>
          </a:xfrm>
          <a:prstGeom prst="rect">
            <a:avLst/>
          </a:prstGeom>
          <a:noFill/>
          <a:ln w="9525">
            <a:noFill/>
            <a:miter lim="800000"/>
          </a:ln>
          <a:effectLst/>
        </p:spPr>
        <p:txBody>
          <a:bodyPr wrap="none">
            <a:spAutoFit/>
          </a:bodyPr>
          <a:lstStyle/>
          <a:p>
            <a:r>
              <a:rPr lang="en-US" sz="3600" dirty="0">
                <a:solidFill>
                  <a:srgbClr val="A50021"/>
                </a:solidFill>
              </a:rPr>
              <a:t>5</a:t>
            </a:r>
            <a:endParaRPr lang="en-US" sz="3600" dirty="0">
              <a:solidFill>
                <a:srgbClr val="A50021"/>
              </a:solidFill>
            </a:endParaRPr>
          </a:p>
        </p:txBody>
      </p:sp>
      <p:sp>
        <p:nvSpPr>
          <p:cNvPr id="11277" name="Text Box 13"/>
          <p:cNvSpPr txBox="1">
            <a:spLocks noChangeArrowheads="1"/>
          </p:cNvSpPr>
          <p:nvPr/>
        </p:nvSpPr>
        <p:spPr bwMode="auto">
          <a:xfrm>
            <a:off x="5257800" y="5149850"/>
            <a:ext cx="463550" cy="641350"/>
          </a:xfrm>
          <a:prstGeom prst="rect">
            <a:avLst/>
          </a:prstGeom>
          <a:noFill/>
          <a:ln w="9525">
            <a:noFill/>
            <a:miter lim="800000"/>
          </a:ln>
          <a:effectLst/>
        </p:spPr>
        <p:txBody>
          <a:bodyPr wrap="none">
            <a:spAutoFit/>
          </a:bodyPr>
          <a:lstStyle/>
          <a:p>
            <a:r>
              <a:rPr lang="en-US" sz="3600" dirty="0">
                <a:solidFill>
                  <a:srgbClr val="A50021"/>
                </a:solidFill>
              </a:rPr>
              <a:t>3</a:t>
            </a:r>
            <a:endParaRPr lang="en-US" sz="3600" dirty="0">
              <a:solidFill>
                <a:srgbClr val="A50021"/>
              </a:solidFill>
            </a:endParaRPr>
          </a:p>
        </p:txBody>
      </p:sp>
      <p:sp>
        <p:nvSpPr>
          <p:cNvPr id="11278" name="Text Box 14"/>
          <p:cNvSpPr txBox="1">
            <a:spLocks noChangeArrowheads="1"/>
          </p:cNvSpPr>
          <p:nvPr/>
        </p:nvSpPr>
        <p:spPr bwMode="auto">
          <a:xfrm>
            <a:off x="5562600" y="5149850"/>
            <a:ext cx="463550" cy="641350"/>
          </a:xfrm>
          <a:prstGeom prst="rect">
            <a:avLst/>
          </a:prstGeom>
          <a:noFill/>
          <a:ln w="9525">
            <a:noFill/>
            <a:miter lim="800000"/>
          </a:ln>
          <a:effectLst/>
        </p:spPr>
        <p:txBody>
          <a:bodyPr wrap="none">
            <a:spAutoFit/>
          </a:bodyPr>
          <a:lstStyle/>
          <a:p>
            <a:r>
              <a:rPr lang="en-US" sz="3600" dirty="0">
                <a:solidFill>
                  <a:srgbClr val="A50021"/>
                </a:solidFill>
              </a:rPr>
              <a:t>5</a:t>
            </a:r>
            <a:endParaRPr lang="en-US" sz="3600" dirty="0">
              <a:solidFill>
                <a:srgbClr val="A50021"/>
              </a:solidFill>
            </a:endParaRPr>
          </a:p>
        </p:txBody>
      </p:sp>
      <p:sp>
        <p:nvSpPr>
          <p:cNvPr id="11279" name="Text Box 15"/>
          <p:cNvSpPr txBox="1">
            <a:spLocks noChangeArrowheads="1"/>
          </p:cNvSpPr>
          <p:nvPr/>
        </p:nvSpPr>
        <p:spPr bwMode="auto">
          <a:xfrm>
            <a:off x="6096000" y="5149850"/>
            <a:ext cx="463550" cy="641350"/>
          </a:xfrm>
          <a:prstGeom prst="rect">
            <a:avLst/>
          </a:prstGeom>
          <a:noFill/>
          <a:ln w="9525">
            <a:noFill/>
            <a:miter lim="800000"/>
          </a:ln>
          <a:effectLst/>
        </p:spPr>
        <p:txBody>
          <a:bodyPr wrap="none">
            <a:spAutoFit/>
          </a:bodyPr>
          <a:lstStyle/>
          <a:p>
            <a:r>
              <a:rPr lang="en-US" sz="3600" dirty="0">
                <a:solidFill>
                  <a:srgbClr val="A50021"/>
                </a:solidFill>
              </a:rPr>
              <a:t>0</a:t>
            </a:r>
            <a:endParaRPr lang="en-US" sz="3600" dirty="0">
              <a:solidFill>
                <a:srgbClr val="A5002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1274"/>
                                        </p:tgtEl>
                                        <p:attrNameLst>
                                          <p:attrName>style.visibility</p:attrName>
                                        </p:attrNameLst>
                                      </p:cBhvr>
                                      <p:to>
                                        <p:strVal val="visible"/>
                                      </p:to>
                                    </p:set>
                                    <p:animEffect transition="in" filter="dissolve">
                                      <p:cBhvr>
                                        <p:cTn id="7" dur="500"/>
                                        <p:tgtEl>
                                          <p:spTgt spid="1127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1275"/>
                                        </p:tgtEl>
                                        <p:attrNameLst>
                                          <p:attrName>style.visibility</p:attrName>
                                        </p:attrNameLst>
                                      </p:cBhvr>
                                      <p:to>
                                        <p:strVal val="visible"/>
                                      </p:to>
                                    </p:set>
                                    <p:animEffect transition="in" filter="dissolve">
                                      <p:cBhvr>
                                        <p:cTn id="12" dur="500"/>
                                        <p:tgtEl>
                                          <p:spTgt spid="11275"/>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1276"/>
                                        </p:tgtEl>
                                        <p:attrNameLst>
                                          <p:attrName>style.visibility</p:attrName>
                                        </p:attrNameLst>
                                      </p:cBhvr>
                                      <p:to>
                                        <p:strVal val="visible"/>
                                      </p:to>
                                    </p:set>
                                    <p:animEffect transition="in" filter="dissolve">
                                      <p:cBhvr>
                                        <p:cTn id="17" dur="500"/>
                                        <p:tgtEl>
                                          <p:spTgt spid="11276"/>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1277"/>
                                        </p:tgtEl>
                                        <p:attrNameLst>
                                          <p:attrName>style.visibility</p:attrName>
                                        </p:attrNameLst>
                                      </p:cBhvr>
                                      <p:to>
                                        <p:strVal val="visible"/>
                                      </p:to>
                                    </p:set>
                                    <p:animEffect transition="in" filter="dissolve">
                                      <p:cBhvr>
                                        <p:cTn id="22" dur="500"/>
                                        <p:tgtEl>
                                          <p:spTgt spid="11277"/>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11278"/>
                                        </p:tgtEl>
                                        <p:attrNameLst>
                                          <p:attrName>style.visibility</p:attrName>
                                        </p:attrNameLst>
                                      </p:cBhvr>
                                      <p:to>
                                        <p:strVal val="visible"/>
                                      </p:to>
                                    </p:set>
                                    <p:animEffect transition="in" filter="dissolve">
                                      <p:cBhvr>
                                        <p:cTn id="27" dur="500"/>
                                        <p:tgtEl>
                                          <p:spTgt spid="11278"/>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11279"/>
                                        </p:tgtEl>
                                        <p:attrNameLst>
                                          <p:attrName>style.visibility</p:attrName>
                                        </p:attrNameLst>
                                      </p:cBhvr>
                                      <p:to>
                                        <p:strVal val="visible"/>
                                      </p:to>
                                    </p:set>
                                    <p:animEffect transition="in" filter="dissolve">
                                      <p:cBhvr>
                                        <p:cTn id="32" dur="500"/>
                                        <p:tgtEl>
                                          <p:spTgt spid="112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74" grpId="0" autoUpdateAnimBg="0"/>
      <p:bldP spid="11275" grpId="0" autoUpdateAnimBg="0"/>
      <p:bldP spid="11276" grpId="0" autoUpdateAnimBg="0"/>
      <p:bldP spid="11277" grpId="0" autoUpdateAnimBg="0"/>
      <p:bldP spid="11278" grpId="0" autoUpdateAnimBg="0"/>
      <p:bldP spid="11279" grpId="0" autoUpdateAnimBg="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457200" y="228600"/>
            <a:ext cx="7772400" cy="685800"/>
          </a:xfrm>
        </p:spPr>
        <p:txBody>
          <a:bodyPr>
            <a:normAutofit/>
          </a:bodyPr>
          <a:lstStyle/>
          <a:p>
            <a:r>
              <a:rPr lang="en-US" sz="3200" dirty="0">
                <a:solidFill>
                  <a:srgbClr val="333333"/>
                </a:solidFill>
              </a:rPr>
              <a:t>Digital Instruments</a:t>
            </a:r>
            <a:endParaRPr lang="en-US" sz="3200" dirty="0">
              <a:solidFill>
                <a:srgbClr val="333333"/>
              </a:solidFill>
              <a:effectLst/>
            </a:endParaRPr>
          </a:p>
        </p:txBody>
      </p:sp>
      <p:pic>
        <p:nvPicPr>
          <p:cNvPr id="1026" name="Picture 2" descr="http://file.hi1718.com/productsimage/2011/10/10/20111010104611418.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029200" y="1558809"/>
            <a:ext cx="3657600" cy="4723284"/>
          </a:xfrm>
          <a:prstGeom prst="rect">
            <a:avLst/>
          </a:prstGeom>
          <a:noFill/>
          <a:extLst>
            <a:ext uri="{909E8E84-426E-40DD-AFC4-6F175D3DCCD1}">
              <a14:hiddenFill xmlns:a14="http://schemas.microsoft.com/office/drawing/2010/main">
                <a:solidFill>
                  <a:srgbClr val="FFFFFF"/>
                </a:solidFill>
              </a14:hiddenFill>
            </a:ext>
          </a:extLst>
        </p:spPr>
      </p:pic>
      <p:pic>
        <p:nvPicPr>
          <p:cNvPr id="3" name="图片 2"/>
          <p:cNvPicPr>
            <a:picLocks noChangeAspect="1"/>
          </p:cNvPicPr>
          <p:nvPr/>
        </p:nvPicPr>
        <p:blipFill rotWithShape="1">
          <a:blip r:embed="rId2"/>
          <a:srcRect l="5414"/>
          <a:stretch>
            <a:fillRect/>
          </a:stretch>
        </p:blipFill>
        <p:spPr>
          <a:xfrm>
            <a:off x="304800" y="2133600"/>
            <a:ext cx="4764367" cy="342900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533400" y="304800"/>
            <a:ext cx="7772400" cy="533400"/>
          </a:xfrm>
        </p:spPr>
        <p:txBody>
          <a:bodyPr>
            <a:normAutofit fontScale="90000"/>
          </a:bodyPr>
          <a:lstStyle/>
          <a:p>
            <a:r>
              <a:rPr lang="en-US" dirty="0">
                <a:solidFill>
                  <a:srgbClr val="333333"/>
                </a:solidFill>
              </a:rPr>
              <a:t>Balance Rules </a:t>
            </a:r>
            <a:endParaRPr lang="en-US" dirty="0">
              <a:solidFill>
                <a:srgbClr val="333333"/>
              </a:solidFill>
            </a:endParaRPr>
          </a:p>
        </p:txBody>
      </p:sp>
      <p:sp>
        <p:nvSpPr>
          <p:cNvPr id="20483" name="Text Box 3"/>
          <p:cNvSpPr txBox="1">
            <a:spLocks noChangeArrowheads="1"/>
          </p:cNvSpPr>
          <p:nvPr/>
        </p:nvSpPr>
        <p:spPr bwMode="auto">
          <a:xfrm>
            <a:off x="381000" y="990600"/>
            <a:ext cx="8245475" cy="954107"/>
          </a:xfrm>
          <a:prstGeom prst="rect">
            <a:avLst/>
          </a:prstGeom>
          <a:noFill/>
          <a:ln w="9525">
            <a:noFill/>
            <a:miter lim="800000"/>
          </a:ln>
          <a:effectLst/>
        </p:spPr>
        <p:txBody>
          <a:bodyPr>
            <a:spAutoFit/>
          </a:bodyPr>
          <a:lstStyle/>
          <a:p>
            <a:r>
              <a:rPr lang="en-US" sz="2800" dirty="0">
                <a:solidFill>
                  <a:srgbClr val="333333"/>
                </a:solidFill>
              </a:rPr>
              <a:t>In order to protect the balances and ensure accurate results, a number of rules should be followed: </a:t>
            </a:r>
            <a:endParaRPr lang="en-US" sz="2800" dirty="0">
              <a:solidFill>
                <a:srgbClr val="333333"/>
              </a:solidFill>
            </a:endParaRPr>
          </a:p>
        </p:txBody>
      </p:sp>
      <p:sp>
        <p:nvSpPr>
          <p:cNvPr id="20484" name="Text Box 4"/>
          <p:cNvSpPr txBox="1">
            <a:spLocks noChangeArrowheads="1"/>
          </p:cNvSpPr>
          <p:nvPr/>
        </p:nvSpPr>
        <p:spPr bwMode="auto">
          <a:xfrm>
            <a:off x="381000" y="2401431"/>
            <a:ext cx="8610600" cy="2246769"/>
          </a:xfrm>
          <a:prstGeom prst="rect">
            <a:avLst/>
          </a:prstGeom>
          <a:noFill/>
          <a:ln w="9525">
            <a:noFill/>
            <a:miter lim="800000"/>
          </a:ln>
          <a:effectLst/>
        </p:spPr>
        <p:txBody>
          <a:bodyPr wrap="square">
            <a:spAutoFit/>
          </a:bodyPr>
          <a:lstStyle/>
          <a:p>
            <a:pPr>
              <a:buClr>
                <a:schemeClr val="accent6">
                  <a:lumMod val="50000"/>
                </a:schemeClr>
              </a:buClr>
              <a:buFont typeface="Wingdings" panose="05000000000000000000" pitchFamily="2" charset="2"/>
              <a:buChar char="Ø"/>
            </a:pPr>
            <a:r>
              <a:rPr lang="en-US" sz="2800" dirty="0">
                <a:solidFill>
                  <a:srgbClr val="333333"/>
                </a:solidFill>
              </a:rPr>
              <a:t> Always check that the balance is zeroed before using it.</a:t>
            </a:r>
            <a:endParaRPr lang="en-US" sz="2800" dirty="0">
              <a:solidFill>
                <a:srgbClr val="333333"/>
              </a:solidFill>
            </a:endParaRPr>
          </a:p>
          <a:p>
            <a:pPr>
              <a:buClr>
                <a:schemeClr val="accent6">
                  <a:lumMod val="50000"/>
                </a:schemeClr>
              </a:buClr>
              <a:buFont typeface="Wingdings" panose="05000000000000000000" pitchFamily="2" charset="2"/>
              <a:buChar char="Ø"/>
            </a:pPr>
            <a:r>
              <a:rPr lang="en-US" sz="2800" dirty="0">
                <a:solidFill>
                  <a:srgbClr val="333333"/>
                </a:solidFill>
              </a:rPr>
              <a:t> Never weigh directly on the balance pan. Always use a piece of weighing paper to protect it. </a:t>
            </a:r>
            <a:endParaRPr lang="en-US" sz="2800" dirty="0">
              <a:solidFill>
                <a:srgbClr val="333333"/>
              </a:solidFill>
            </a:endParaRPr>
          </a:p>
          <a:p>
            <a:pPr>
              <a:buClr>
                <a:schemeClr val="accent6">
                  <a:lumMod val="50000"/>
                </a:schemeClr>
              </a:buClr>
              <a:buFont typeface="Wingdings" panose="05000000000000000000" pitchFamily="2" charset="2"/>
              <a:buChar char="Ø"/>
            </a:pPr>
            <a:r>
              <a:rPr lang="en-US" sz="2800" dirty="0">
                <a:solidFill>
                  <a:srgbClr val="333333"/>
                </a:solidFill>
              </a:rPr>
              <a:t> Do not weigh hot or cold objects. </a:t>
            </a:r>
            <a:endParaRPr lang="en-US" sz="2800" dirty="0">
              <a:solidFill>
                <a:srgbClr val="333333"/>
              </a:solidFill>
            </a:endParaRPr>
          </a:p>
          <a:p>
            <a:pPr>
              <a:buClr>
                <a:schemeClr val="accent6">
                  <a:lumMod val="50000"/>
                </a:schemeClr>
              </a:buClr>
              <a:buFont typeface="Wingdings" panose="05000000000000000000" pitchFamily="2" charset="2"/>
              <a:buChar char="Ø"/>
            </a:pPr>
            <a:r>
              <a:rPr lang="en-US" sz="2800" dirty="0">
                <a:solidFill>
                  <a:srgbClr val="333333"/>
                </a:solidFill>
              </a:rPr>
              <a:t> Clean up any spills around the balance immediately. </a:t>
            </a:r>
            <a:endParaRPr lang="en-US" sz="2800" dirty="0">
              <a:solidFill>
                <a:srgbClr val="333333"/>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0483">
                                            <p:txEl>
                                              <p:pRg st="0" end="0"/>
                                            </p:txEl>
                                          </p:spTgt>
                                        </p:tgtEl>
                                        <p:attrNameLst>
                                          <p:attrName>style.visibility</p:attrName>
                                        </p:attrNameLst>
                                      </p:cBhvr>
                                      <p:to>
                                        <p:strVal val="visible"/>
                                      </p:to>
                                    </p:set>
                                    <p:animEffect transition="in" filter="box(in)">
                                      <p:cBhvr>
                                        <p:cTn id="7" dur="500"/>
                                        <p:tgtEl>
                                          <p:spTgt spid="2048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20484">
                                            <p:txEl>
                                              <p:pRg st="0" end="0"/>
                                            </p:txEl>
                                          </p:spTgt>
                                        </p:tgtEl>
                                        <p:attrNameLst>
                                          <p:attrName>style.visibility</p:attrName>
                                        </p:attrNameLst>
                                      </p:cBhvr>
                                      <p:to>
                                        <p:strVal val="visible"/>
                                      </p:to>
                                    </p:set>
                                    <p:animEffect transition="in" filter="box(in)">
                                      <p:cBhvr>
                                        <p:cTn id="12" dur="500"/>
                                        <p:tgtEl>
                                          <p:spTgt spid="2048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20484">
                                            <p:txEl>
                                              <p:pRg st="1" end="1"/>
                                            </p:txEl>
                                          </p:spTgt>
                                        </p:tgtEl>
                                        <p:attrNameLst>
                                          <p:attrName>style.visibility</p:attrName>
                                        </p:attrNameLst>
                                      </p:cBhvr>
                                      <p:to>
                                        <p:strVal val="visible"/>
                                      </p:to>
                                    </p:set>
                                    <p:animEffect transition="in" filter="box(in)">
                                      <p:cBhvr>
                                        <p:cTn id="17" dur="500"/>
                                        <p:tgtEl>
                                          <p:spTgt spid="20484">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20484">
                                            <p:txEl>
                                              <p:pRg st="2" end="2"/>
                                            </p:txEl>
                                          </p:spTgt>
                                        </p:tgtEl>
                                        <p:attrNameLst>
                                          <p:attrName>style.visibility</p:attrName>
                                        </p:attrNameLst>
                                      </p:cBhvr>
                                      <p:to>
                                        <p:strVal val="visible"/>
                                      </p:to>
                                    </p:set>
                                    <p:animEffect transition="in" filter="box(in)">
                                      <p:cBhvr>
                                        <p:cTn id="22" dur="500"/>
                                        <p:tgtEl>
                                          <p:spTgt spid="20484">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grpId="0" nodeType="clickEffect">
                                  <p:stCondLst>
                                    <p:cond delay="0"/>
                                  </p:stCondLst>
                                  <p:childTnLst>
                                    <p:set>
                                      <p:cBhvr>
                                        <p:cTn id="26" dur="1" fill="hold">
                                          <p:stCondLst>
                                            <p:cond delay="0"/>
                                          </p:stCondLst>
                                        </p:cTn>
                                        <p:tgtEl>
                                          <p:spTgt spid="20484">
                                            <p:txEl>
                                              <p:pRg st="3" end="3"/>
                                            </p:txEl>
                                          </p:spTgt>
                                        </p:tgtEl>
                                        <p:attrNameLst>
                                          <p:attrName>style.visibility</p:attrName>
                                        </p:attrNameLst>
                                      </p:cBhvr>
                                      <p:to>
                                        <p:strVal val="visible"/>
                                      </p:to>
                                    </p:set>
                                    <p:animEffect transition="in" filter="box(in)">
                                      <p:cBhvr>
                                        <p:cTn id="27" dur="500"/>
                                        <p:tgtEl>
                                          <p:spTgt spid="2048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3" grpId="0" autoUpdateAnimBg="0" build="p"/>
      <p:bldP spid="20484" grpId="0" autoUpdateAnimBg="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a:xfrm>
            <a:off x="762000" y="228600"/>
            <a:ext cx="7772400" cy="609600"/>
          </a:xfrm>
        </p:spPr>
        <p:txBody>
          <a:bodyPr>
            <a:normAutofit fontScale="90000"/>
          </a:bodyPr>
          <a:lstStyle/>
          <a:p>
            <a:r>
              <a:rPr lang="en-US" dirty="0">
                <a:solidFill>
                  <a:srgbClr val="333333"/>
                </a:solidFill>
              </a:rPr>
              <a:t>Mass and uncertainty</a:t>
            </a:r>
            <a:endParaRPr lang="en-US" dirty="0">
              <a:solidFill>
                <a:srgbClr val="333333"/>
              </a:solidFill>
            </a:endParaRPr>
          </a:p>
        </p:txBody>
      </p:sp>
      <p:sp>
        <p:nvSpPr>
          <p:cNvPr id="26627" name="Text Box 3"/>
          <p:cNvSpPr txBox="1">
            <a:spLocks noChangeArrowheads="1"/>
          </p:cNvSpPr>
          <p:nvPr/>
        </p:nvSpPr>
        <p:spPr bwMode="auto">
          <a:xfrm>
            <a:off x="533400" y="762000"/>
            <a:ext cx="8229600" cy="1815882"/>
          </a:xfrm>
          <a:prstGeom prst="rect">
            <a:avLst/>
          </a:prstGeom>
          <a:noFill/>
          <a:ln w="9525">
            <a:noFill/>
            <a:miter lim="800000"/>
          </a:ln>
          <a:effectLst/>
        </p:spPr>
        <p:txBody>
          <a:bodyPr wrap="square">
            <a:spAutoFit/>
          </a:bodyPr>
          <a:lstStyle/>
          <a:p>
            <a:pPr>
              <a:buClr>
                <a:srgbClr val="A50021"/>
              </a:buClr>
              <a:buFontTx/>
              <a:buChar char="o"/>
            </a:pPr>
            <a:r>
              <a:rPr lang="en-US" altLang="zh-CN" sz="2800" dirty="0">
                <a:solidFill>
                  <a:srgbClr val="333333"/>
                </a:solidFill>
              </a:rPr>
              <a:t> Determine the mass by reading the numbers on the screen</a:t>
            </a:r>
            <a:endParaRPr lang="en-US" altLang="zh-CN" sz="2800" dirty="0">
              <a:solidFill>
                <a:srgbClr val="333333"/>
              </a:solidFill>
            </a:endParaRPr>
          </a:p>
          <a:p>
            <a:pPr>
              <a:buClr>
                <a:srgbClr val="A50021"/>
              </a:buClr>
              <a:buFontTx/>
              <a:buChar char="o"/>
            </a:pPr>
            <a:endParaRPr lang="en-US" sz="2800" dirty="0"/>
          </a:p>
          <a:p>
            <a:pPr>
              <a:buClr>
                <a:srgbClr val="A50021"/>
              </a:buClr>
              <a:buFontTx/>
              <a:buChar char="o"/>
            </a:pPr>
            <a:r>
              <a:rPr lang="en-US" sz="2800" dirty="0">
                <a:solidFill>
                  <a:srgbClr val="333333"/>
                </a:solidFill>
              </a:rPr>
              <a:t> Read the mass by using </a:t>
            </a:r>
            <a:r>
              <a:rPr lang="en-US" sz="2800" u="sng" dirty="0">
                <a:solidFill>
                  <a:srgbClr val="A50021"/>
                </a:solidFill>
              </a:rPr>
              <a:t>all</a:t>
            </a:r>
            <a:r>
              <a:rPr lang="en-US" sz="2800" dirty="0">
                <a:solidFill>
                  <a:srgbClr val="A50021"/>
                </a:solidFill>
              </a:rPr>
              <a:t> </a:t>
            </a:r>
            <a:r>
              <a:rPr lang="en-US" sz="2800" dirty="0">
                <a:solidFill>
                  <a:srgbClr val="333333"/>
                </a:solidFill>
              </a:rPr>
              <a:t>digits on screen.</a:t>
            </a:r>
            <a:r>
              <a:rPr lang="en-US" sz="2800" dirty="0"/>
              <a:t> </a:t>
            </a:r>
            <a:endParaRPr lang="en-US" sz="2800" dirty="0"/>
          </a:p>
        </p:txBody>
      </p:sp>
      <p:sp>
        <p:nvSpPr>
          <p:cNvPr id="26628" name="Text Box 4"/>
          <p:cNvSpPr txBox="1">
            <a:spLocks noChangeArrowheads="1"/>
          </p:cNvSpPr>
          <p:nvPr/>
        </p:nvSpPr>
        <p:spPr bwMode="auto">
          <a:xfrm>
            <a:off x="533400" y="2743200"/>
            <a:ext cx="8229600" cy="3970318"/>
          </a:xfrm>
          <a:prstGeom prst="rect">
            <a:avLst/>
          </a:prstGeom>
          <a:noFill/>
          <a:ln w="9525">
            <a:noFill/>
            <a:miter lim="800000"/>
          </a:ln>
          <a:effectLst/>
        </p:spPr>
        <p:txBody>
          <a:bodyPr wrap="square">
            <a:spAutoFit/>
          </a:bodyPr>
          <a:lstStyle/>
          <a:p>
            <a:pPr>
              <a:buClr>
                <a:srgbClr val="A50021"/>
              </a:buClr>
              <a:buFontTx/>
              <a:buChar char="o"/>
            </a:pPr>
            <a:r>
              <a:rPr lang="en-US" sz="2800" dirty="0">
                <a:solidFill>
                  <a:srgbClr val="333333"/>
                </a:solidFill>
              </a:rPr>
              <a:t> The</a:t>
            </a:r>
            <a:r>
              <a:rPr lang="en-US" sz="2800" dirty="0"/>
              <a:t> </a:t>
            </a:r>
            <a:r>
              <a:rPr lang="en-US" sz="2800" dirty="0">
                <a:solidFill>
                  <a:srgbClr val="A50021"/>
                </a:solidFill>
              </a:rPr>
              <a:t>uncertainty </a:t>
            </a:r>
            <a:r>
              <a:rPr lang="en-US" sz="2800" dirty="0"/>
              <a:t>is </a:t>
            </a:r>
            <a:r>
              <a:rPr lang="en-US" altLang="zh-CN" sz="2000" dirty="0">
                <a:latin typeface="Times New Roman" panose="02020603050405020304" pitchFamily="18" charset="0"/>
                <a:cs typeface="Times New Roman" panose="02020603050405020304" pitchFamily="18" charset="0"/>
              </a:rPr>
              <a:t>±</a:t>
            </a:r>
            <a:r>
              <a:rPr lang="en-US" altLang="zh-CN" sz="2800" dirty="0"/>
              <a:t> 1 </a:t>
            </a:r>
            <a:r>
              <a:rPr lang="en-US" altLang="zh-CN" sz="2000" dirty="0"/>
              <a:t>×</a:t>
            </a:r>
            <a:r>
              <a:rPr lang="en-US" altLang="zh-CN" sz="2800" dirty="0"/>
              <a:t> 10 to the power of the last decimal place</a:t>
            </a:r>
            <a:r>
              <a:rPr lang="en-US" sz="2800" dirty="0">
                <a:solidFill>
                  <a:srgbClr val="333333"/>
                </a:solidFill>
              </a:rPr>
              <a:t>. </a:t>
            </a:r>
            <a:endParaRPr lang="en-US" sz="2800" dirty="0">
              <a:solidFill>
                <a:srgbClr val="333333"/>
              </a:solidFill>
            </a:endParaRPr>
          </a:p>
          <a:p>
            <a:pPr>
              <a:buClr>
                <a:srgbClr val="A50021"/>
              </a:buClr>
              <a:buFontTx/>
              <a:buChar char="o"/>
            </a:pPr>
            <a:endParaRPr lang="en-US" sz="2800" dirty="0">
              <a:solidFill>
                <a:srgbClr val="333333"/>
              </a:solidFill>
            </a:endParaRPr>
          </a:p>
          <a:p>
            <a:pPr>
              <a:buClr>
                <a:srgbClr val="A50021"/>
              </a:buClr>
              <a:buFontTx/>
              <a:buChar char="o"/>
            </a:pPr>
            <a:r>
              <a:rPr lang="en-US" sz="2800" dirty="0">
                <a:solidFill>
                  <a:srgbClr val="333333"/>
                </a:solidFill>
              </a:rPr>
              <a:t> E.g. the data shown on the screen is 3.221 g, then the mass of the sample should be 3.221 </a:t>
            </a:r>
            <a:r>
              <a:rPr lang="en-US" altLang="zh-CN" sz="2000" dirty="0">
                <a:solidFill>
                  <a:srgbClr val="333333"/>
                </a:solidFill>
              </a:rPr>
              <a:t>±</a:t>
            </a:r>
            <a:r>
              <a:rPr lang="en-US" altLang="zh-CN" sz="2800" dirty="0">
                <a:solidFill>
                  <a:srgbClr val="333333"/>
                </a:solidFill>
              </a:rPr>
              <a:t> 0.001 g</a:t>
            </a:r>
            <a:endParaRPr lang="en-US" altLang="zh-CN" sz="2800" dirty="0">
              <a:solidFill>
                <a:srgbClr val="333333"/>
              </a:solidFill>
            </a:endParaRPr>
          </a:p>
          <a:p>
            <a:pPr>
              <a:buClr>
                <a:srgbClr val="A50021"/>
              </a:buClr>
              <a:buFontTx/>
              <a:buChar char="o"/>
            </a:pPr>
            <a:endParaRPr lang="en-US" altLang="zh-CN" sz="2800" dirty="0">
              <a:solidFill>
                <a:srgbClr val="333333"/>
              </a:solidFill>
            </a:endParaRPr>
          </a:p>
          <a:p>
            <a:pPr>
              <a:buClr>
                <a:srgbClr val="A50021"/>
              </a:buClr>
              <a:buFontTx/>
              <a:buChar char="o"/>
            </a:pPr>
            <a:r>
              <a:rPr lang="en-US" sz="2800" dirty="0">
                <a:solidFill>
                  <a:srgbClr val="333333"/>
                </a:solidFill>
              </a:rPr>
              <a:t> For the other digital instruments, the rules are the same for getting certain and uncertain digits as well as the uncertainty.</a:t>
            </a:r>
            <a:endParaRPr lang="en-US" sz="2800" dirty="0">
              <a:solidFill>
                <a:srgbClr val="333333"/>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6627">
                                            <p:txEl>
                                              <p:pRg st="0" end="0"/>
                                            </p:txEl>
                                          </p:spTgt>
                                        </p:tgtEl>
                                        <p:attrNameLst>
                                          <p:attrName>style.visibility</p:attrName>
                                        </p:attrNameLst>
                                      </p:cBhvr>
                                      <p:to>
                                        <p:strVal val="visible"/>
                                      </p:to>
                                    </p:set>
                                    <p:animEffect transition="in" filter="dissolve">
                                      <p:cBhvr>
                                        <p:cTn id="7" dur="500"/>
                                        <p:tgtEl>
                                          <p:spTgt spid="2662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6627">
                                            <p:txEl>
                                              <p:pRg st="2" end="2"/>
                                            </p:txEl>
                                          </p:spTgt>
                                        </p:tgtEl>
                                        <p:attrNameLst>
                                          <p:attrName>style.visibility</p:attrName>
                                        </p:attrNameLst>
                                      </p:cBhvr>
                                      <p:to>
                                        <p:strVal val="visible"/>
                                      </p:to>
                                    </p:set>
                                    <p:animEffect transition="in" filter="dissolve">
                                      <p:cBhvr>
                                        <p:cTn id="12" dur="500"/>
                                        <p:tgtEl>
                                          <p:spTgt spid="26627">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26628">
                                            <p:txEl>
                                              <p:pRg st="0" end="0"/>
                                            </p:txEl>
                                          </p:spTgt>
                                        </p:tgtEl>
                                        <p:attrNameLst>
                                          <p:attrName>style.visibility</p:attrName>
                                        </p:attrNameLst>
                                      </p:cBhvr>
                                      <p:to>
                                        <p:strVal val="visible"/>
                                      </p:to>
                                    </p:set>
                                    <p:animEffect transition="in" filter="dissolve">
                                      <p:cBhvr>
                                        <p:cTn id="17" dur="500"/>
                                        <p:tgtEl>
                                          <p:spTgt spid="26628">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26628">
                                            <p:txEl>
                                              <p:pRg st="2" end="2"/>
                                            </p:txEl>
                                          </p:spTgt>
                                        </p:tgtEl>
                                        <p:attrNameLst>
                                          <p:attrName>style.visibility</p:attrName>
                                        </p:attrNameLst>
                                      </p:cBhvr>
                                      <p:to>
                                        <p:strVal val="visible"/>
                                      </p:to>
                                    </p:set>
                                    <p:animEffect transition="in" filter="dissolve">
                                      <p:cBhvr>
                                        <p:cTn id="22" dur="500"/>
                                        <p:tgtEl>
                                          <p:spTgt spid="26628">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26628">
                                            <p:txEl>
                                              <p:pRg st="4" end="4"/>
                                            </p:txEl>
                                          </p:spTgt>
                                        </p:tgtEl>
                                        <p:attrNameLst>
                                          <p:attrName>style.visibility</p:attrName>
                                        </p:attrNameLst>
                                      </p:cBhvr>
                                      <p:to>
                                        <p:strVal val="visible"/>
                                      </p:to>
                                    </p:set>
                                    <p:animEffect transition="in" filter="dissolve">
                                      <p:cBhvr>
                                        <p:cTn id="27" dur="500"/>
                                        <p:tgtEl>
                                          <p:spTgt spid="26628">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7" grpId="0" autoUpdateAnimBg="0" build="p"/>
      <p:bldP spid="26628" grpId="0" autoUpdateAnimBg="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a:xfrm>
            <a:off x="838200" y="228600"/>
            <a:ext cx="7772400" cy="609600"/>
          </a:xfrm>
        </p:spPr>
        <p:txBody>
          <a:bodyPr>
            <a:normAutofit fontScale="90000"/>
          </a:bodyPr>
          <a:lstStyle/>
          <a:p>
            <a:r>
              <a:rPr lang="en-US" dirty="0">
                <a:solidFill>
                  <a:srgbClr val="333333"/>
                </a:solidFill>
              </a:rPr>
              <a:t>Other sources of uncertainty </a:t>
            </a:r>
            <a:endParaRPr lang="en-US" dirty="0">
              <a:solidFill>
                <a:srgbClr val="333333"/>
              </a:solidFill>
            </a:endParaRPr>
          </a:p>
        </p:txBody>
      </p:sp>
      <p:sp>
        <p:nvSpPr>
          <p:cNvPr id="26627" name="Text Box 3"/>
          <p:cNvSpPr txBox="1">
            <a:spLocks noChangeArrowheads="1"/>
          </p:cNvSpPr>
          <p:nvPr/>
        </p:nvSpPr>
        <p:spPr bwMode="auto">
          <a:xfrm>
            <a:off x="381000" y="1010653"/>
            <a:ext cx="8229600" cy="5632311"/>
          </a:xfrm>
          <a:prstGeom prst="rect">
            <a:avLst/>
          </a:prstGeom>
          <a:noFill/>
          <a:ln w="9525">
            <a:noFill/>
            <a:miter lim="800000"/>
          </a:ln>
          <a:effectLst/>
        </p:spPr>
        <p:txBody>
          <a:bodyPr wrap="square">
            <a:spAutoFit/>
          </a:bodyPr>
          <a:lstStyle/>
          <a:p>
            <a:pPr>
              <a:buClr>
                <a:srgbClr val="A50021"/>
              </a:buClr>
              <a:buFontTx/>
              <a:buChar char="o"/>
            </a:pPr>
            <a:r>
              <a:rPr lang="en-US" altLang="zh-CN" sz="2400" dirty="0">
                <a:solidFill>
                  <a:srgbClr val="333333"/>
                </a:solidFill>
              </a:rPr>
              <a:t> Chemists are interested in measuring how properties change during a reaction and this can lead to additional sources of uncertainty. </a:t>
            </a:r>
            <a:endParaRPr lang="en-US" altLang="zh-CN" sz="2400" dirty="0">
              <a:solidFill>
                <a:srgbClr val="333333"/>
              </a:solidFill>
            </a:endParaRPr>
          </a:p>
          <a:p>
            <a:pPr>
              <a:buClr>
                <a:srgbClr val="A50021"/>
              </a:buClr>
              <a:buFontTx/>
              <a:buChar char="o"/>
            </a:pPr>
            <a:endParaRPr lang="en-US" altLang="zh-CN" sz="2400" dirty="0">
              <a:solidFill>
                <a:srgbClr val="333333"/>
              </a:solidFill>
            </a:endParaRPr>
          </a:p>
          <a:p>
            <a:pPr>
              <a:buClr>
                <a:srgbClr val="A50021"/>
              </a:buClr>
              <a:buFontTx/>
              <a:buChar char="o"/>
            </a:pPr>
            <a:r>
              <a:rPr lang="en-US" altLang="zh-CN" sz="2400" dirty="0">
                <a:solidFill>
                  <a:srgbClr val="333333"/>
                </a:solidFill>
              </a:rPr>
              <a:t> When time measurements are taken for example, the reaction time of the experimenter should be considered.</a:t>
            </a:r>
            <a:endParaRPr lang="en-US" altLang="zh-CN" sz="2400" dirty="0">
              <a:solidFill>
                <a:srgbClr val="333333"/>
              </a:solidFill>
            </a:endParaRPr>
          </a:p>
          <a:p>
            <a:pPr>
              <a:buClr>
                <a:srgbClr val="A50021"/>
              </a:buClr>
              <a:buFontTx/>
              <a:buChar char="o"/>
            </a:pPr>
            <a:endParaRPr lang="en-US" altLang="zh-CN" sz="2400" dirty="0">
              <a:solidFill>
                <a:srgbClr val="333333"/>
              </a:solidFill>
            </a:endParaRPr>
          </a:p>
          <a:p>
            <a:pPr>
              <a:buClr>
                <a:srgbClr val="A50021"/>
              </a:buClr>
              <a:buFontTx/>
              <a:buChar char="o"/>
            </a:pPr>
            <a:r>
              <a:rPr lang="en-US" altLang="zh-CN" sz="2400" dirty="0">
                <a:solidFill>
                  <a:srgbClr val="333333"/>
                </a:solidFill>
              </a:rPr>
              <a:t> Similarly there are uncertainties in judging, for example, the point that an indicator changes colour when measuring the equivalence point in a titration, or what is the temperature at a particular time during an exothermic reaction, or what is the voltage of an electrochemical cell. </a:t>
            </a:r>
            <a:endParaRPr lang="en-US" altLang="zh-CN" sz="2400" dirty="0">
              <a:solidFill>
                <a:srgbClr val="333333"/>
              </a:solidFill>
            </a:endParaRPr>
          </a:p>
          <a:p>
            <a:pPr>
              <a:buClr>
                <a:srgbClr val="A50021"/>
              </a:buClr>
              <a:buFontTx/>
              <a:buChar char="o"/>
            </a:pPr>
            <a:endParaRPr lang="en-US" altLang="zh-CN" sz="2400" dirty="0">
              <a:solidFill>
                <a:srgbClr val="333333"/>
              </a:solidFill>
            </a:endParaRPr>
          </a:p>
          <a:p>
            <a:pPr>
              <a:buClr>
                <a:srgbClr val="A50021"/>
              </a:buClr>
              <a:buFontTx/>
              <a:buChar char="o"/>
            </a:pPr>
            <a:r>
              <a:rPr lang="en-US" altLang="zh-CN" sz="2400" dirty="0">
                <a:solidFill>
                  <a:srgbClr val="333333"/>
                </a:solidFill>
              </a:rPr>
              <a:t> These extra uncertainties should be noted even if they are not actually quantified when data are collected in experimental work.</a:t>
            </a:r>
            <a:endParaRPr lang="en-US"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6627">
                                            <p:txEl>
                                              <p:pRg st="0" end="0"/>
                                            </p:txEl>
                                          </p:spTgt>
                                        </p:tgtEl>
                                        <p:attrNameLst>
                                          <p:attrName>style.visibility</p:attrName>
                                        </p:attrNameLst>
                                      </p:cBhvr>
                                      <p:to>
                                        <p:strVal val="visible"/>
                                      </p:to>
                                    </p:set>
                                    <p:animEffect transition="in" filter="dissolve">
                                      <p:cBhvr>
                                        <p:cTn id="7" dur="500"/>
                                        <p:tgtEl>
                                          <p:spTgt spid="2662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6627">
                                            <p:txEl>
                                              <p:pRg st="2" end="2"/>
                                            </p:txEl>
                                          </p:spTgt>
                                        </p:tgtEl>
                                        <p:attrNameLst>
                                          <p:attrName>style.visibility</p:attrName>
                                        </p:attrNameLst>
                                      </p:cBhvr>
                                      <p:to>
                                        <p:strVal val="visible"/>
                                      </p:to>
                                    </p:set>
                                    <p:animEffect transition="in" filter="dissolve">
                                      <p:cBhvr>
                                        <p:cTn id="12" dur="500"/>
                                        <p:tgtEl>
                                          <p:spTgt spid="26627">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26627">
                                            <p:txEl>
                                              <p:pRg st="4" end="4"/>
                                            </p:txEl>
                                          </p:spTgt>
                                        </p:tgtEl>
                                        <p:attrNameLst>
                                          <p:attrName>style.visibility</p:attrName>
                                        </p:attrNameLst>
                                      </p:cBhvr>
                                      <p:to>
                                        <p:strVal val="visible"/>
                                      </p:to>
                                    </p:set>
                                    <p:animEffect transition="in" filter="dissolve">
                                      <p:cBhvr>
                                        <p:cTn id="17" dur="500"/>
                                        <p:tgtEl>
                                          <p:spTgt spid="26627">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26627">
                                            <p:txEl>
                                              <p:pRg st="6" end="6"/>
                                            </p:txEl>
                                          </p:spTgt>
                                        </p:tgtEl>
                                        <p:attrNameLst>
                                          <p:attrName>style.visibility</p:attrName>
                                        </p:attrNameLst>
                                      </p:cBhvr>
                                      <p:to>
                                        <p:strVal val="visible"/>
                                      </p:to>
                                    </p:set>
                                    <p:animEffect transition="in" filter="dissolve">
                                      <p:cBhvr>
                                        <p:cTn id="22" dur="500"/>
                                        <p:tgtEl>
                                          <p:spTgt spid="2662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7" grpId="0" autoUpdateAnimBg="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t>7.1 </a:t>
            </a:r>
            <a:r>
              <a:rPr lang="en-GB" altLang="zh-CN" dirty="0"/>
              <a:t>Uncertainties and errors in measurement and results</a:t>
            </a:r>
            <a:endParaRPr lang="zh-CN" altLang="en-US" dirty="0"/>
          </a:p>
        </p:txBody>
      </p:sp>
      <p:pic>
        <p:nvPicPr>
          <p:cNvPr id="4" name="图片 3"/>
          <p:cNvPicPr>
            <a:picLocks noChangeAspect="1"/>
          </p:cNvPicPr>
          <p:nvPr/>
        </p:nvPicPr>
        <p:blipFill>
          <a:blip r:embed="rId1"/>
          <a:stretch>
            <a:fillRect/>
          </a:stretch>
        </p:blipFill>
        <p:spPr>
          <a:xfrm>
            <a:off x="495300" y="1736725"/>
            <a:ext cx="8153400" cy="338455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a:xfrm>
            <a:off x="762000" y="228600"/>
            <a:ext cx="7772400" cy="609600"/>
          </a:xfrm>
        </p:spPr>
        <p:txBody>
          <a:bodyPr>
            <a:normAutofit fontScale="90000"/>
          </a:bodyPr>
          <a:lstStyle/>
          <a:p>
            <a:r>
              <a:rPr lang="en-US" dirty="0">
                <a:solidFill>
                  <a:srgbClr val="333333"/>
                </a:solidFill>
              </a:rPr>
              <a:t>Significant Figures</a:t>
            </a:r>
            <a:endParaRPr lang="en-US" dirty="0">
              <a:solidFill>
                <a:srgbClr val="333333"/>
              </a:solidFill>
            </a:endParaRPr>
          </a:p>
        </p:txBody>
      </p:sp>
      <p:sp>
        <p:nvSpPr>
          <p:cNvPr id="26627" name="Text Box 3"/>
          <p:cNvSpPr txBox="1">
            <a:spLocks noChangeArrowheads="1"/>
          </p:cNvSpPr>
          <p:nvPr/>
        </p:nvSpPr>
        <p:spPr bwMode="auto">
          <a:xfrm>
            <a:off x="533400" y="1066800"/>
            <a:ext cx="8229600" cy="4585871"/>
          </a:xfrm>
          <a:prstGeom prst="rect">
            <a:avLst/>
          </a:prstGeom>
          <a:noFill/>
          <a:ln w="9525">
            <a:noFill/>
            <a:miter lim="800000"/>
          </a:ln>
          <a:effectLst/>
        </p:spPr>
        <p:txBody>
          <a:bodyPr wrap="square">
            <a:spAutoFit/>
          </a:bodyPr>
          <a:lstStyle/>
          <a:p>
            <a:pPr>
              <a:buClr>
                <a:srgbClr val="A50021"/>
              </a:buClr>
              <a:buFontTx/>
              <a:buChar char="o"/>
            </a:pPr>
            <a:r>
              <a:rPr lang="en-US" altLang="zh-CN" sz="2800" dirty="0">
                <a:solidFill>
                  <a:srgbClr val="333333"/>
                </a:solidFill>
              </a:rPr>
              <a:t> </a:t>
            </a:r>
            <a:r>
              <a:rPr lang="en-US" altLang="zh-CN" sz="2400" dirty="0">
                <a:solidFill>
                  <a:srgbClr val="333333"/>
                </a:solidFill>
              </a:rPr>
              <a:t>The digits in the measurement up to and including the first uncertain digit are the significant figures of the measurement. </a:t>
            </a:r>
            <a:endParaRPr lang="en-US" altLang="zh-CN" sz="2400" dirty="0">
              <a:solidFill>
                <a:srgbClr val="333333"/>
              </a:solidFill>
            </a:endParaRPr>
          </a:p>
          <a:p>
            <a:pPr>
              <a:buClr>
                <a:srgbClr val="A50021"/>
              </a:buClr>
              <a:buFontTx/>
              <a:buChar char="o"/>
            </a:pPr>
            <a:r>
              <a:rPr lang="en-US" altLang="zh-CN" sz="2400" dirty="0">
                <a:solidFill>
                  <a:srgbClr val="333333"/>
                </a:solidFill>
              </a:rPr>
              <a:t> There are two significant figures, for example, in 62 cm</a:t>
            </a:r>
            <a:r>
              <a:rPr lang="en-US" altLang="zh-CN" sz="2400" baseline="30000" dirty="0">
                <a:solidFill>
                  <a:srgbClr val="333333"/>
                </a:solidFill>
              </a:rPr>
              <a:t>3</a:t>
            </a:r>
            <a:r>
              <a:rPr lang="en-US" altLang="zh-CN" sz="2400" dirty="0">
                <a:solidFill>
                  <a:srgbClr val="333333"/>
                </a:solidFill>
              </a:rPr>
              <a:t> and five in 100.00 g. </a:t>
            </a:r>
            <a:endParaRPr lang="en-US" altLang="zh-CN" sz="2400" dirty="0">
              <a:solidFill>
                <a:srgbClr val="333333"/>
              </a:solidFill>
            </a:endParaRPr>
          </a:p>
          <a:p>
            <a:pPr>
              <a:buClr>
                <a:srgbClr val="A50021"/>
              </a:buClr>
              <a:buFontTx/>
              <a:buChar char="o"/>
            </a:pPr>
            <a:r>
              <a:rPr lang="en-US" altLang="zh-CN" sz="2400" dirty="0">
                <a:solidFill>
                  <a:srgbClr val="333333"/>
                </a:solidFill>
              </a:rPr>
              <a:t> The </a:t>
            </a:r>
            <a:r>
              <a:rPr lang="en-US" altLang="zh-CN" sz="2400" dirty="0" err="1">
                <a:solidFill>
                  <a:srgbClr val="333333"/>
                </a:solidFill>
              </a:rPr>
              <a:t>zeros</a:t>
            </a:r>
            <a:r>
              <a:rPr lang="en-US" altLang="zh-CN" sz="2400" dirty="0">
                <a:solidFill>
                  <a:srgbClr val="333333"/>
                </a:solidFill>
              </a:rPr>
              <a:t> are significant here as they signify that the uncertainty range is (±) 0.01 g. </a:t>
            </a:r>
            <a:endParaRPr lang="en-US" altLang="zh-CN" sz="2400" dirty="0">
              <a:solidFill>
                <a:srgbClr val="333333"/>
              </a:solidFill>
            </a:endParaRPr>
          </a:p>
          <a:p>
            <a:pPr>
              <a:buClr>
                <a:srgbClr val="A50021"/>
              </a:buClr>
              <a:buFontTx/>
              <a:buChar char="o"/>
            </a:pPr>
            <a:r>
              <a:rPr lang="en-US" altLang="zh-CN" sz="2400" dirty="0">
                <a:solidFill>
                  <a:srgbClr val="333333"/>
                </a:solidFill>
              </a:rPr>
              <a:t> The number of significant figures may not always be clear. </a:t>
            </a:r>
            <a:endParaRPr lang="en-US" altLang="zh-CN" sz="2400" dirty="0">
              <a:solidFill>
                <a:srgbClr val="333333"/>
              </a:solidFill>
            </a:endParaRPr>
          </a:p>
          <a:p>
            <a:pPr>
              <a:buClr>
                <a:srgbClr val="A50021"/>
              </a:buClr>
              <a:buFontTx/>
              <a:buChar char="o"/>
            </a:pPr>
            <a:r>
              <a:rPr lang="en-US" altLang="zh-CN" sz="2400" dirty="0">
                <a:solidFill>
                  <a:srgbClr val="333333"/>
                </a:solidFill>
              </a:rPr>
              <a:t> If a time measurement is 1000 s, for example, are there one, two, three, or four significant figures? </a:t>
            </a:r>
            <a:endParaRPr lang="en-US" altLang="zh-CN" sz="2400" dirty="0">
              <a:solidFill>
                <a:srgbClr val="333333"/>
              </a:solidFill>
            </a:endParaRPr>
          </a:p>
          <a:p>
            <a:pPr>
              <a:buClr>
                <a:srgbClr val="A50021"/>
              </a:buClr>
              <a:buFontTx/>
              <a:buChar char="o"/>
            </a:pPr>
            <a:r>
              <a:rPr lang="en-US" altLang="zh-CN" sz="2400" dirty="0">
                <a:solidFill>
                  <a:srgbClr val="333333"/>
                </a:solidFill>
              </a:rPr>
              <a:t> As this is ambiguous, scientific notation is used to remove any confusion as the number is written with one non-zero digit on the left of the decimal point.</a:t>
            </a:r>
            <a:endParaRPr lang="en-US"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6627">
                                            <p:txEl>
                                              <p:pRg st="0" end="0"/>
                                            </p:txEl>
                                          </p:spTgt>
                                        </p:tgtEl>
                                        <p:attrNameLst>
                                          <p:attrName>style.visibility</p:attrName>
                                        </p:attrNameLst>
                                      </p:cBhvr>
                                      <p:to>
                                        <p:strVal val="visible"/>
                                      </p:to>
                                    </p:set>
                                    <p:animEffect transition="in" filter="dissolve">
                                      <p:cBhvr>
                                        <p:cTn id="7" dur="500"/>
                                        <p:tgtEl>
                                          <p:spTgt spid="2662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6627">
                                            <p:txEl>
                                              <p:pRg st="1" end="1"/>
                                            </p:txEl>
                                          </p:spTgt>
                                        </p:tgtEl>
                                        <p:attrNameLst>
                                          <p:attrName>style.visibility</p:attrName>
                                        </p:attrNameLst>
                                      </p:cBhvr>
                                      <p:to>
                                        <p:strVal val="visible"/>
                                      </p:to>
                                    </p:set>
                                    <p:animEffect transition="in" filter="dissolve">
                                      <p:cBhvr>
                                        <p:cTn id="12" dur="500"/>
                                        <p:tgtEl>
                                          <p:spTgt spid="2662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26627">
                                            <p:txEl>
                                              <p:pRg st="2" end="2"/>
                                            </p:txEl>
                                          </p:spTgt>
                                        </p:tgtEl>
                                        <p:attrNameLst>
                                          <p:attrName>style.visibility</p:attrName>
                                        </p:attrNameLst>
                                      </p:cBhvr>
                                      <p:to>
                                        <p:strVal val="visible"/>
                                      </p:to>
                                    </p:set>
                                    <p:animEffect transition="in" filter="dissolve">
                                      <p:cBhvr>
                                        <p:cTn id="17" dur="500"/>
                                        <p:tgtEl>
                                          <p:spTgt spid="2662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26627">
                                            <p:txEl>
                                              <p:pRg st="3" end="3"/>
                                            </p:txEl>
                                          </p:spTgt>
                                        </p:tgtEl>
                                        <p:attrNameLst>
                                          <p:attrName>style.visibility</p:attrName>
                                        </p:attrNameLst>
                                      </p:cBhvr>
                                      <p:to>
                                        <p:strVal val="visible"/>
                                      </p:to>
                                    </p:set>
                                    <p:animEffect transition="in" filter="dissolve">
                                      <p:cBhvr>
                                        <p:cTn id="22" dur="500"/>
                                        <p:tgtEl>
                                          <p:spTgt spid="2662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26627">
                                            <p:txEl>
                                              <p:pRg st="4" end="4"/>
                                            </p:txEl>
                                          </p:spTgt>
                                        </p:tgtEl>
                                        <p:attrNameLst>
                                          <p:attrName>style.visibility</p:attrName>
                                        </p:attrNameLst>
                                      </p:cBhvr>
                                      <p:to>
                                        <p:strVal val="visible"/>
                                      </p:to>
                                    </p:set>
                                    <p:animEffect transition="in" filter="dissolve">
                                      <p:cBhvr>
                                        <p:cTn id="27" dur="500"/>
                                        <p:tgtEl>
                                          <p:spTgt spid="26627">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26627">
                                            <p:txEl>
                                              <p:pRg st="5" end="5"/>
                                            </p:txEl>
                                          </p:spTgt>
                                        </p:tgtEl>
                                        <p:attrNameLst>
                                          <p:attrName>style.visibility</p:attrName>
                                        </p:attrNameLst>
                                      </p:cBhvr>
                                      <p:to>
                                        <p:strVal val="visible"/>
                                      </p:to>
                                    </p:set>
                                    <p:animEffect transition="in" filter="dissolve">
                                      <p:cBhvr>
                                        <p:cTn id="32" dur="500"/>
                                        <p:tgtEl>
                                          <p:spTgt spid="2662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7" grpId="0" autoUpdateAnimBg="0" uiExpand="1" build="p"/>
    </p:bldLst>
  </p:timing>
</p:sld>
</file>

<file path=ppt/slides/slide2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noFill/>
        </p:spPr>
        <p:txBody>
          <a:bodyPr>
            <a:normAutofit fontScale="90000"/>
          </a:bodyPr>
          <a:lstStyle/>
          <a:p>
            <a:r>
              <a:rPr lang="en-US" dirty="0">
                <a:solidFill>
                  <a:schemeClr val="accent4">
                    <a:lumMod val="10000"/>
                  </a:schemeClr>
                </a:solidFill>
              </a:rPr>
              <a:t>Rules for Counting Significant Figures - Details</a:t>
            </a:r>
            <a:endParaRPr lang="en-US" dirty="0">
              <a:solidFill>
                <a:schemeClr val="accent4">
                  <a:lumMod val="10000"/>
                </a:schemeClr>
              </a:solidFill>
            </a:endParaRPr>
          </a:p>
        </p:txBody>
      </p:sp>
      <p:sp>
        <p:nvSpPr>
          <p:cNvPr id="24579" name="Rectangle 3"/>
          <p:cNvSpPr>
            <a:spLocks noChangeArrowheads="1"/>
          </p:cNvSpPr>
          <p:nvPr/>
        </p:nvSpPr>
        <p:spPr bwMode="auto">
          <a:xfrm>
            <a:off x="1812925" y="2436813"/>
            <a:ext cx="6442075" cy="1190625"/>
          </a:xfrm>
          <a:prstGeom prst="rect">
            <a:avLst/>
          </a:prstGeom>
          <a:noFill/>
          <a:ln w="12700">
            <a:noFill/>
            <a:miter lim="800000"/>
          </a:ln>
          <a:effectLst/>
        </p:spPr>
        <p:txBody>
          <a:bodyPr wrap="none" anchor="ctr"/>
          <a:lstStyle/>
          <a:p>
            <a:endParaRPr lang="en-US"/>
          </a:p>
        </p:txBody>
      </p:sp>
      <p:sp>
        <p:nvSpPr>
          <p:cNvPr id="24580" name="Rectangle 4"/>
          <p:cNvSpPr>
            <a:spLocks noChangeArrowheads="1"/>
          </p:cNvSpPr>
          <p:nvPr/>
        </p:nvSpPr>
        <p:spPr bwMode="auto">
          <a:xfrm>
            <a:off x="2590800" y="4281488"/>
            <a:ext cx="2368550" cy="823912"/>
          </a:xfrm>
          <a:prstGeom prst="rect">
            <a:avLst/>
          </a:prstGeom>
          <a:noFill/>
          <a:ln w="12700">
            <a:noFill/>
            <a:miter lim="800000"/>
          </a:ln>
          <a:effectLst/>
        </p:spPr>
        <p:txBody>
          <a:bodyPr wrap="none" anchor="ctr"/>
          <a:lstStyle/>
          <a:p>
            <a:endParaRPr lang="en-US"/>
          </a:p>
        </p:txBody>
      </p:sp>
      <p:sp>
        <p:nvSpPr>
          <p:cNvPr id="24581" name="Rectangle 5"/>
          <p:cNvSpPr>
            <a:spLocks noChangeArrowheads="1"/>
          </p:cNvSpPr>
          <p:nvPr/>
        </p:nvSpPr>
        <p:spPr bwMode="auto">
          <a:xfrm>
            <a:off x="4937125" y="4281488"/>
            <a:ext cx="2571750" cy="823912"/>
          </a:xfrm>
          <a:prstGeom prst="rect">
            <a:avLst/>
          </a:prstGeom>
          <a:noFill/>
          <a:ln w="12700">
            <a:noFill/>
            <a:miter lim="800000"/>
          </a:ln>
          <a:effectLst/>
        </p:spPr>
        <p:txBody>
          <a:bodyPr wrap="none" anchor="ctr"/>
          <a:lstStyle/>
          <a:p>
            <a:endParaRPr lang="en-US"/>
          </a:p>
        </p:txBody>
      </p:sp>
      <p:sp>
        <p:nvSpPr>
          <p:cNvPr id="24582" name="Rectangle 6"/>
          <p:cNvSpPr>
            <a:spLocks noGrp="1" noChangeArrowheads="1"/>
          </p:cNvSpPr>
          <p:nvPr>
            <p:ph type="body" idx="1"/>
          </p:nvPr>
        </p:nvSpPr>
        <p:spPr>
          <a:xfrm>
            <a:off x="533400" y="1447800"/>
            <a:ext cx="7848600" cy="3581400"/>
          </a:xfrm>
          <a:noFill/>
        </p:spPr>
        <p:txBody>
          <a:bodyPr/>
          <a:lstStyle/>
          <a:p>
            <a:pPr>
              <a:spcBef>
                <a:spcPct val="0"/>
              </a:spcBef>
            </a:pPr>
            <a:r>
              <a:rPr lang="en-US" sz="3200" b="1" u="sng" dirty="0">
                <a:solidFill>
                  <a:srgbClr val="800000"/>
                </a:solidFill>
              </a:rPr>
              <a:t>Nonzero integers</a:t>
            </a:r>
            <a:r>
              <a:rPr lang="en-US" sz="3200" b="1" dirty="0">
                <a:solidFill>
                  <a:srgbClr val="800000"/>
                </a:solidFill>
              </a:rPr>
              <a:t> </a:t>
            </a:r>
            <a:r>
              <a:rPr lang="en-US" sz="3200" dirty="0">
                <a:solidFill>
                  <a:schemeClr val="accent4">
                    <a:lumMod val="10000"/>
                  </a:schemeClr>
                </a:solidFill>
              </a:rPr>
              <a:t>always count as significant figures.</a:t>
            </a:r>
            <a:endParaRPr lang="en-US" sz="3200" dirty="0">
              <a:solidFill>
                <a:schemeClr val="accent4">
                  <a:lumMod val="10000"/>
                </a:schemeClr>
              </a:solidFill>
            </a:endParaRPr>
          </a:p>
          <a:p>
            <a:pPr algn="ctr">
              <a:spcBef>
                <a:spcPct val="100000"/>
              </a:spcBef>
            </a:pPr>
            <a:r>
              <a:rPr lang="en-US" sz="4000" dirty="0">
                <a:solidFill>
                  <a:srgbClr val="800000"/>
                </a:solidFill>
              </a:rPr>
              <a:t>3456</a:t>
            </a:r>
            <a:r>
              <a:rPr lang="en-US" sz="4000" dirty="0">
                <a:solidFill>
                  <a:schemeClr val="tx2"/>
                </a:solidFill>
              </a:rPr>
              <a:t> </a:t>
            </a:r>
            <a:r>
              <a:rPr lang="en-US" sz="4000" dirty="0">
                <a:solidFill>
                  <a:schemeClr val="accent4">
                    <a:lumMod val="10000"/>
                  </a:schemeClr>
                </a:solidFill>
              </a:rPr>
              <a:t>has</a:t>
            </a:r>
            <a:r>
              <a:rPr lang="en-US" sz="4000" dirty="0">
                <a:solidFill>
                  <a:schemeClr val="tx2"/>
                </a:solidFill>
              </a:rPr>
              <a:t> </a:t>
            </a:r>
            <a:endParaRPr lang="en-US" sz="4000" dirty="0">
              <a:solidFill>
                <a:schemeClr val="tx2"/>
              </a:solidFill>
            </a:endParaRPr>
          </a:p>
          <a:p>
            <a:pPr algn="ctr"/>
            <a:r>
              <a:rPr lang="en-US" sz="4000" dirty="0">
                <a:solidFill>
                  <a:srgbClr val="FF0000"/>
                </a:solidFill>
              </a:rPr>
              <a:t>4</a:t>
            </a:r>
            <a:r>
              <a:rPr lang="en-US" sz="4000" dirty="0">
                <a:solidFill>
                  <a:schemeClr val="tx2"/>
                </a:solidFill>
              </a:rPr>
              <a:t> </a:t>
            </a:r>
            <a:r>
              <a:rPr lang="en-US" sz="4000" dirty="0">
                <a:solidFill>
                  <a:schemeClr val="accent4">
                    <a:lumMod val="10000"/>
                  </a:schemeClr>
                </a:solidFill>
              </a:rPr>
              <a:t>significant figures</a:t>
            </a:r>
            <a:endParaRPr lang="en-US" sz="4000" dirty="0">
              <a:solidFill>
                <a:schemeClr val="accent4">
                  <a:lumMod val="10000"/>
                </a:schemeClr>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4582">
                                            <p:txEl>
                                              <p:pRg st="0" end="0"/>
                                            </p:txEl>
                                          </p:spTgt>
                                        </p:tgtEl>
                                        <p:attrNameLst>
                                          <p:attrName>style.visibility</p:attrName>
                                        </p:attrNameLst>
                                      </p:cBhvr>
                                      <p:to>
                                        <p:strVal val="visible"/>
                                      </p:to>
                                    </p:set>
                                    <p:animEffect transition="in" filter="dissolve">
                                      <p:cBhvr>
                                        <p:cTn id="7" dur="500"/>
                                        <p:tgtEl>
                                          <p:spTgt spid="2458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4582">
                                            <p:txEl>
                                              <p:pRg st="1" end="1"/>
                                            </p:txEl>
                                          </p:spTgt>
                                        </p:tgtEl>
                                        <p:attrNameLst>
                                          <p:attrName>style.visibility</p:attrName>
                                        </p:attrNameLst>
                                      </p:cBhvr>
                                      <p:to>
                                        <p:strVal val="visible"/>
                                      </p:to>
                                    </p:set>
                                    <p:animEffect transition="in" filter="dissolve">
                                      <p:cBhvr>
                                        <p:cTn id="12" dur="500"/>
                                        <p:tgtEl>
                                          <p:spTgt spid="2458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24582">
                                            <p:txEl>
                                              <p:pRg st="2" end="2"/>
                                            </p:txEl>
                                          </p:spTgt>
                                        </p:tgtEl>
                                        <p:attrNameLst>
                                          <p:attrName>style.visibility</p:attrName>
                                        </p:attrNameLst>
                                      </p:cBhvr>
                                      <p:to>
                                        <p:strVal val="visible"/>
                                      </p:to>
                                    </p:set>
                                    <p:animEffect transition="in" filter="dissolve">
                                      <p:cBhvr>
                                        <p:cTn id="17" dur="500"/>
                                        <p:tgtEl>
                                          <p:spTgt spid="2458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82" grpId="0" autoUpdateAnimBg="0" build="p"/>
    </p:bldLst>
  </p:timing>
</p:sld>
</file>

<file path=ppt/slides/slide2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a:noFill/>
        </p:spPr>
        <p:txBody>
          <a:bodyPr>
            <a:normAutofit fontScale="90000"/>
          </a:bodyPr>
          <a:lstStyle/>
          <a:p>
            <a:r>
              <a:rPr lang="en-US" dirty="0">
                <a:solidFill>
                  <a:schemeClr val="accent4">
                    <a:lumMod val="10000"/>
                  </a:schemeClr>
                </a:solidFill>
              </a:rPr>
              <a:t>Rules for Counting Significant Figures - Details</a:t>
            </a:r>
            <a:endParaRPr lang="en-US" dirty="0">
              <a:solidFill>
                <a:schemeClr val="accent4">
                  <a:lumMod val="10000"/>
                </a:schemeClr>
              </a:solidFill>
            </a:endParaRPr>
          </a:p>
        </p:txBody>
      </p:sp>
      <p:sp>
        <p:nvSpPr>
          <p:cNvPr id="26627" name="Rectangle 3"/>
          <p:cNvSpPr>
            <a:spLocks noChangeArrowheads="1"/>
          </p:cNvSpPr>
          <p:nvPr/>
        </p:nvSpPr>
        <p:spPr bwMode="auto">
          <a:xfrm>
            <a:off x="1812925" y="2133600"/>
            <a:ext cx="1225550" cy="641350"/>
          </a:xfrm>
          <a:prstGeom prst="rect">
            <a:avLst/>
          </a:prstGeom>
          <a:noFill/>
          <a:ln w="12700">
            <a:noFill/>
            <a:miter lim="800000"/>
          </a:ln>
          <a:effectLst/>
        </p:spPr>
        <p:txBody>
          <a:bodyPr wrap="none" anchor="ctr"/>
          <a:lstStyle/>
          <a:p>
            <a:endParaRPr lang="en-US"/>
          </a:p>
        </p:txBody>
      </p:sp>
      <p:sp>
        <p:nvSpPr>
          <p:cNvPr id="26628" name="Rectangle 4"/>
          <p:cNvSpPr>
            <a:spLocks noChangeArrowheads="1"/>
          </p:cNvSpPr>
          <p:nvPr/>
        </p:nvSpPr>
        <p:spPr bwMode="auto">
          <a:xfrm>
            <a:off x="1812925" y="2894013"/>
            <a:ext cx="6145213" cy="1190625"/>
          </a:xfrm>
          <a:prstGeom prst="rect">
            <a:avLst/>
          </a:prstGeom>
          <a:noFill/>
          <a:ln w="12700">
            <a:noFill/>
            <a:miter lim="800000"/>
          </a:ln>
          <a:effectLst/>
        </p:spPr>
        <p:txBody>
          <a:bodyPr wrap="none" anchor="ctr"/>
          <a:lstStyle/>
          <a:p>
            <a:endParaRPr lang="en-US"/>
          </a:p>
        </p:txBody>
      </p:sp>
      <p:sp>
        <p:nvSpPr>
          <p:cNvPr id="26629" name="Rectangle 5"/>
          <p:cNvSpPr>
            <a:spLocks noChangeArrowheads="1"/>
          </p:cNvSpPr>
          <p:nvPr/>
        </p:nvSpPr>
        <p:spPr bwMode="auto">
          <a:xfrm>
            <a:off x="2651125" y="4738688"/>
            <a:ext cx="2825750" cy="823912"/>
          </a:xfrm>
          <a:prstGeom prst="rect">
            <a:avLst/>
          </a:prstGeom>
          <a:noFill/>
          <a:ln w="12700">
            <a:noFill/>
            <a:miter lim="800000"/>
          </a:ln>
          <a:effectLst/>
        </p:spPr>
        <p:txBody>
          <a:bodyPr wrap="none" anchor="ctr"/>
          <a:lstStyle/>
          <a:p>
            <a:endParaRPr lang="en-US"/>
          </a:p>
        </p:txBody>
      </p:sp>
      <p:sp>
        <p:nvSpPr>
          <p:cNvPr id="26630" name="Rectangle 6"/>
          <p:cNvSpPr>
            <a:spLocks noChangeArrowheads="1"/>
          </p:cNvSpPr>
          <p:nvPr/>
        </p:nvSpPr>
        <p:spPr bwMode="auto">
          <a:xfrm>
            <a:off x="5470525" y="4738688"/>
            <a:ext cx="2419350" cy="823912"/>
          </a:xfrm>
          <a:prstGeom prst="rect">
            <a:avLst/>
          </a:prstGeom>
          <a:noFill/>
          <a:ln w="12700">
            <a:noFill/>
            <a:miter lim="800000"/>
          </a:ln>
          <a:effectLst/>
        </p:spPr>
        <p:txBody>
          <a:bodyPr wrap="none" anchor="ctr"/>
          <a:lstStyle/>
          <a:p>
            <a:endParaRPr lang="en-US"/>
          </a:p>
        </p:txBody>
      </p:sp>
      <p:sp>
        <p:nvSpPr>
          <p:cNvPr id="26631" name="Rectangle 7"/>
          <p:cNvSpPr>
            <a:spLocks noGrp="1" noChangeArrowheads="1"/>
          </p:cNvSpPr>
          <p:nvPr>
            <p:ph type="body" idx="1"/>
          </p:nvPr>
        </p:nvSpPr>
        <p:spPr>
          <a:xfrm>
            <a:off x="609600" y="1524000"/>
            <a:ext cx="7848600" cy="3429000"/>
          </a:xfrm>
          <a:noFill/>
        </p:spPr>
        <p:txBody>
          <a:bodyPr>
            <a:normAutofit/>
          </a:bodyPr>
          <a:lstStyle/>
          <a:p>
            <a:pPr marL="565150" indent="-565150" defTabSz="1022350">
              <a:spcBef>
                <a:spcPct val="0"/>
              </a:spcBef>
            </a:pPr>
            <a:r>
              <a:rPr lang="en-US" sz="3200" b="1" u="sng" dirty="0">
                <a:solidFill>
                  <a:srgbClr val="800000"/>
                </a:solidFill>
              </a:rPr>
              <a:t>Zeros</a:t>
            </a:r>
            <a:endParaRPr lang="en-US" sz="3200" b="1" u="sng" dirty="0">
              <a:solidFill>
                <a:srgbClr val="800000"/>
              </a:solidFill>
            </a:endParaRPr>
          </a:p>
          <a:p>
            <a:pPr marL="565150" indent="-565150" defTabSz="1022350">
              <a:spcBef>
                <a:spcPct val="0"/>
              </a:spcBef>
            </a:pPr>
            <a:r>
              <a:rPr lang="en-US" sz="3200" b="1" dirty="0">
                <a:solidFill>
                  <a:srgbClr val="800000"/>
                </a:solidFill>
              </a:rPr>
              <a:t>Leading zeros</a:t>
            </a:r>
            <a:r>
              <a:rPr lang="en-US" sz="3200" b="1" dirty="0"/>
              <a:t> </a:t>
            </a:r>
            <a:r>
              <a:rPr lang="en-US" sz="3200" dirty="0">
                <a:solidFill>
                  <a:schemeClr val="accent4">
                    <a:lumMod val="10000"/>
                  </a:schemeClr>
                </a:solidFill>
              </a:rPr>
              <a:t>do not count as </a:t>
            </a:r>
            <a:endParaRPr lang="en-US" sz="3200" dirty="0">
              <a:solidFill>
                <a:schemeClr val="accent4">
                  <a:lumMod val="10000"/>
                </a:schemeClr>
              </a:solidFill>
            </a:endParaRPr>
          </a:p>
          <a:p>
            <a:pPr marL="0" indent="0" defTabSz="1022350">
              <a:spcBef>
                <a:spcPct val="0"/>
              </a:spcBef>
              <a:buNone/>
            </a:pPr>
            <a:r>
              <a:rPr lang="en-US" sz="3600" dirty="0">
                <a:solidFill>
                  <a:schemeClr val="accent4">
                    <a:lumMod val="10000"/>
                  </a:schemeClr>
                </a:solidFill>
              </a:rPr>
              <a:t>		</a:t>
            </a:r>
            <a:r>
              <a:rPr lang="en-US" sz="3200" dirty="0">
                <a:solidFill>
                  <a:schemeClr val="accent4">
                    <a:lumMod val="10000"/>
                  </a:schemeClr>
                </a:solidFill>
              </a:rPr>
              <a:t>significant figures</a:t>
            </a:r>
            <a:r>
              <a:rPr lang="en-US" sz="3600" dirty="0">
                <a:solidFill>
                  <a:schemeClr val="accent4">
                    <a:lumMod val="10000"/>
                  </a:schemeClr>
                </a:solidFill>
              </a:rPr>
              <a:t>.</a:t>
            </a:r>
            <a:endParaRPr lang="en-US" sz="2800" dirty="0">
              <a:solidFill>
                <a:schemeClr val="accent4">
                  <a:lumMod val="10000"/>
                </a:schemeClr>
              </a:solidFill>
            </a:endParaRPr>
          </a:p>
          <a:p>
            <a:pPr marL="565150" indent="-565150" algn="ctr" defTabSz="1022350">
              <a:spcBef>
                <a:spcPct val="100000"/>
              </a:spcBef>
            </a:pPr>
            <a:r>
              <a:rPr lang="en-US" sz="3600" dirty="0">
                <a:solidFill>
                  <a:srgbClr val="800000"/>
                </a:solidFill>
              </a:rPr>
              <a:t>0.0486</a:t>
            </a:r>
            <a:r>
              <a:rPr lang="en-US" sz="3600" dirty="0"/>
              <a:t> </a:t>
            </a:r>
            <a:r>
              <a:rPr lang="en-US" sz="3600" dirty="0">
                <a:solidFill>
                  <a:schemeClr val="accent4">
                    <a:lumMod val="10000"/>
                  </a:schemeClr>
                </a:solidFill>
              </a:rPr>
              <a:t>has</a:t>
            </a:r>
            <a:endParaRPr lang="en-US" sz="3600" dirty="0">
              <a:solidFill>
                <a:schemeClr val="accent4">
                  <a:lumMod val="10000"/>
                </a:schemeClr>
              </a:solidFill>
            </a:endParaRPr>
          </a:p>
          <a:p>
            <a:pPr marL="565150" indent="-565150" algn="ctr" defTabSz="1022350"/>
            <a:r>
              <a:rPr lang="en-US" sz="3600" dirty="0">
                <a:solidFill>
                  <a:srgbClr val="FF0000"/>
                </a:solidFill>
              </a:rPr>
              <a:t>3</a:t>
            </a:r>
            <a:r>
              <a:rPr lang="en-US" sz="3600" dirty="0"/>
              <a:t> </a:t>
            </a:r>
            <a:r>
              <a:rPr lang="en-US" sz="3600" dirty="0">
                <a:solidFill>
                  <a:schemeClr val="accent4">
                    <a:lumMod val="10000"/>
                  </a:schemeClr>
                </a:solidFill>
              </a:rPr>
              <a:t>significant figures</a:t>
            </a:r>
            <a:endParaRPr lang="en-US" sz="3600" dirty="0">
              <a:solidFill>
                <a:schemeClr val="accent4">
                  <a:lumMod val="10000"/>
                </a:schemeClr>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6631">
                                            <p:txEl>
                                              <p:pRg st="0" end="0"/>
                                            </p:txEl>
                                          </p:spTgt>
                                        </p:tgtEl>
                                        <p:attrNameLst>
                                          <p:attrName>style.visibility</p:attrName>
                                        </p:attrNameLst>
                                      </p:cBhvr>
                                      <p:to>
                                        <p:strVal val="visible"/>
                                      </p:to>
                                    </p:set>
                                    <p:animEffect transition="in" filter="wipe(up)">
                                      <p:cBhvr>
                                        <p:cTn id="7" dur="500"/>
                                        <p:tgtEl>
                                          <p:spTgt spid="2663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26631">
                                            <p:txEl>
                                              <p:pRg st="1" end="1"/>
                                            </p:txEl>
                                          </p:spTgt>
                                        </p:tgtEl>
                                        <p:attrNameLst>
                                          <p:attrName>style.visibility</p:attrName>
                                        </p:attrNameLst>
                                      </p:cBhvr>
                                      <p:to>
                                        <p:strVal val="visible"/>
                                      </p:to>
                                    </p:set>
                                    <p:animEffect transition="in" filter="wipe(up)">
                                      <p:cBhvr>
                                        <p:cTn id="12" dur="500"/>
                                        <p:tgtEl>
                                          <p:spTgt spid="2663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26631">
                                            <p:txEl>
                                              <p:pRg st="2" end="2"/>
                                            </p:txEl>
                                          </p:spTgt>
                                        </p:tgtEl>
                                        <p:attrNameLst>
                                          <p:attrName>style.visibility</p:attrName>
                                        </p:attrNameLst>
                                      </p:cBhvr>
                                      <p:to>
                                        <p:strVal val="visible"/>
                                      </p:to>
                                    </p:set>
                                    <p:animEffect transition="in" filter="wipe(up)">
                                      <p:cBhvr>
                                        <p:cTn id="17" dur="500"/>
                                        <p:tgtEl>
                                          <p:spTgt spid="2663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26631">
                                            <p:txEl>
                                              <p:pRg st="3" end="3"/>
                                            </p:txEl>
                                          </p:spTgt>
                                        </p:tgtEl>
                                        <p:attrNameLst>
                                          <p:attrName>style.visibility</p:attrName>
                                        </p:attrNameLst>
                                      </p:cBhvr>
                                      <p:to>
                                        <p:strVal val="visible"/>
                                      </p:to>
                                    </p:set>
                                    <p:animEffect transition="in" filter="wipe(up)">
                                      <p:cBhvr>
                                        <p:cTn id="22" dur="500"/>
                                        <p:tgtEl>
                                          <p:spTgt spid="26631">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26631">
                                            <p:txEl>
                                              <p:pRg st="4" end="4"/>
                                            </p:txEl>
                                          </p:spTgt>
                                        </p:tgtEl>
                                        <p:attrNameLst>
                                          <p:attrName>style.visibility</p:attrName>
                                        </p:attrNameLst>
                                      </p:cBhvr>
                                      <p:to>
                                        <p:strVal val="visible"/>
                                      </p:to>
                                    </p:set>
                                    <p:animEffect transition="in" filter="wipe(up)">
                                      <p:cBhvr>
                                        <p:cTn id="27" dur="500"/>
                                        <p:tgtEl>
                                          <p:spTgt spid="2663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31" grpId="0" autoUpdateAnimBg="0" build="p"/>
    </p:bldLst>
  </p:timing>
</p:sld>
</file>

<file path=ppt/slides/slide2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a:noFill/>
        </p:spPr>
        <p:txBody>
          <a:bodyPr>
            <a:normAutofit fontScale="90000"/>
          </a:bodyPr>
          <a:lstStyle/>
          <a:p>
            <a:r>
              <a:rPr lang="en-US" dirty="0">
                <a:solidFill>
                  <a:schemeClr val="accent4">
                    <a:lumMod val="10000"/>
                  </a:schemeClr>
                </a:solidFill>
              </a:rPr>
              <a:t>Rules for Counting Significant Figures - Details</a:t>
            </a:r>
            <a:endParaRPr lang="en-US" dirty="0">
              <a:solidFill>
                <a:schemeClr val="accent4">
                  <a:lumMod val="10000"/>
                </a:schemeClr>
              </a:solidFill>
            </a:endParaRPr>
          </a:p>
        </p:txBody>
      </p:sp>
      <p:sp>
        <p:nvSpPr>
          <p:cNvPr id="28675" name="Rectangle 3"/>
          <p:cNvSpPr>
            <a:spLocks noChangeArrowheads="1"/>
          </p:cNvSpPr>
          <p:nvPr/>
        </p:nvSpPr>
        <p:spPr bwMode="auto">
          <a:xfrm>
            <a:off x="1522413" y="762000"/>
            <a:ext cx="7772400" cy="1143000"/>
          </a:xfrm>
          <a:prstGeom prst="rect">
            <a:avLst/>
          </a:prstGeom>
          <a:noFill/>
          <a:ln w="12700">
            <a:noFill/>
            <a:miter lim="800000"/>
          </a:ln>
          <a:effectLst/>
        </p:spPr>
        <p:txBody>
          <a:bodyPr wrap="none" anchor="ctr"/>
          <a:lstStyle/>
          <a:p>
            <a:endParaRPr lang="en-US"/>
          </a:p>
        </p:txBody>
      </p:sp>
      <p:sp>
        <p:nvSpPr>
          <p:cNvPr id="28676" name="Rectangle 4"/>
          <p:cNvSpPr>
            <a:spLocks noChangeArrowheads="1"/>
          </p:cNvSpPr>
          <p:nvPr/>
        </p:nvSpPr>
        <p:spPr bwMode="auto">
          <a:xfrm>
            <a:off x="5080000" y="4433888"/>
            <a:ext cx="203200" cy="823912"/>
          </a:xfrm>
          <a:prstGeom prst="rect">
            <a:avLst/>
          </a:prstGeom>
          <a:noFill/>
          <a:ln w="12700">
            <a:noFill/>
            <a:miter lim="800000"/>
          </a:ln>
          <a:effectLst/>
        </p:spPr>
        <p:txBody>
          <a:bodyPr wrap="none" anchor="ctr"/>
          <a:lstStyle/>
          <a:p>
            <a:endParaRPr lang="en-US"/>
          </a:p>
        </p:txBody>
      </p:sp>
      <p:sp>
        <p:nvSpPr>
          <p:cNvPr id="28677" name="Rectangle 5"/>
          <p:cNvSpPr>
            <a:spLocks noChangeArrowheads="1"/>
          </p:cNvSpPr>
          <p:nvPr/>
        </p:nvSpPr>
        <p:spPr bwMode="auto">
          <a:xfrm>
            <a:off x="1812925" y="2133600"/>
            <a:ext cx="1225550" cy="641350"/>
          </a:xfrm>
          <a:prstGeom prst="rect">
            <a:avLst/>
          </a:prstGeom>
          <a:noFill/>
          <a:ln w="12700">
            <a:noFill/>
            <a:miter lim="800000"/>
          </a:ln>
          <a:effectLst/>
        </p:spPr>
        <p:txBody>
          <a:bodyPr wrap="none" anchor="ctr"/>
          <a:lstStyle/>
          <a:p>
            <a:endParaRPr lang="en-US"/>
          </a:p>
        </p:txBody>
      </p:sp>
      <p:sp>
        <p:nvSpPr>
          <p:cNvPr id="28680" name="Rectangle 8"/>
          <p:cNvSpPr>
            <a:spLocks noChangeArrowheads="1"/>
          </p:cNvSpPr>
          <p:nvPr/>
        </p:nvSpPr>
        <p:spPr bwMode="auto">
          <a:xfrm>
            <a:off x="1812925" y="2894013"/>
            <a:ext cx="6340475" cy="1190625"/>
          </a:xfrm>
          <a:prstGeom prst="rect">
            <a:avLst/>
          </a:prstGeom>
          <a:noFill/>
          <a:ln w="12700">
            <a:noFill/>
            <a:miter lim="800000"/>
          </a:ln>
          <a:effectLst/>
        </p:spPr>
        <p:txBody>
          <a:bodyPr wrap="none" anchor="ctr"/>
          <a:lstStyle/>
          <a:p>
            <a:endParaRPr lang="en-US"/>
          </a:p>
        </p:txBody>
      </p:sp>
      <p:sp>
        <p:nvSpPr>
          <p:cNvPr id="28681" name="Rectangle 9"/>
          <p:cNvSpPr>
            <a:spLocks noGrp="1" noChangeArrowheads="1"/>
          </p:cNvSpPr>
          <p:nvPr>
            <p:ph type="body" idx="1"/>
          </p:nvPr>
        </p:nvSpPr>
        <p:spPr>
          <a:xfrm>
            <a:off x="533400" y="1371600"/>
            <a:ext cx="7848600" cy="4114800"/>
          </a:xfrm>
          <a:noFill/>
        </p:spPr>
        <p:txBody>
          <a:bodyPr/>
          <a:lstStyle/>
          <a:p>
            <a:pPr marL="565150" indent="-565150" defTabSz="179705">
              <a:spcBef>
                <a:spcPct val="0"/>
              </a:spcBef>
            </a:pPr>
            <a:r>
              <a:rPr lang="en-US" sz="3200" b="1" u="sng" dirty="0">
                <a:solidFill>
                  <a:srgbClr val="800000"/>
                </a:solidFill>
              </a:rPr>
              <a:t>Zeros</a:t>
            </a:r>
            <a:endParaRPr lang="en-US" sz="3200" b="1" u="sng" dirty="0">
              <a:solidFill>
                <a:srgbClr val="800000"/>
              </a:solidFill>
            </a:endParaRPr>
          </a:p>
          <a:p>
            <a:pPr marL="565150" indent="-565150" defTabSz="179705">
              <a:spcBef>
                <a:spcPct val="0"/>
              </a:spcBef>
            </a:pPr>
            <a:r>
              <a:rPr lang="en-US" sz="3200" b="1" dirty="0">
                <a:solidFill>
                  <a:srgbClr val="800000"/>
                </a:solidFill>
              </a:rPr>
              <a:t>Captive zeros </a:t>
            </a:r>
            <a:r>
              <a:rPr lang="en-US" sz="3200" dirty="0">
                <a:solidFill>
                  <a:schemeClr val="accent4">
                    <a:lumMod val="10000"/>
                  </a:schemeClr>
                </a:solidFill>
              </a:rPr>
              <a:t>always count as</a:t>
            </a:r>
            <a:endParaRPr lang="en-US" sz="3200" dirty="0">
              <a:solidFill>
                <a:schemeClr val="accent4">
                  <a:lumMod val="10000"/>
                </a:schemeClr>
              </a:solidFill>
            </a:endParaRPr>
          </a:p>
          <a:p>
            <a:pPr marL="965200" lvl="1" defTabSz="179705">
              <a:spcBef>
                <a:spcPct val="0"/>
              </a:spcBef>
              <a:buFontTx/>
              <a:buNone/>
            </a:pPr>
            <a:r>
              <a:rPr lang="en-US" sz="3200" dirty="0">
                <a:solidFill>
                  <a:schemeClr val="accent4">
                    <a:lumMod val="10000"/>
                  </a:schemeClr>
                </a:solidFill>
              </a:rPr>
              <a:t>			significant figures.</a:t>
            </a:r>
            <a:endParaRPr lang="en-US" dirty="0">
              <a:solidFill>
                <a:schemeClr val="accent4">
                  <a:lumMod val="10000"/>
                </a:schemeClr>
              </a:solidFill>
            </a:endParaRPr>
          </a:p>
          <a:p>
            <a:pPr marL="565150" indent="-565150" algn="ctr" defTabSz="179705">
              <a:spcBef>
                <a:spcPct val="100000"/>
              </a:spcBef>
            </a:pPr>
            <a:r>
              <a:rPr lang="en-US" sz="4000" dirty="0">
                <a:solidFill>
                  <a:srgbClr val="800000"/>
                </a:solidFill>
              </a:rPr>
              <a:t>16.07</a:t>
            </a:r>
            <a:r>
              <a:rPr lang="en-US" sz="4000" dirty="0">
                <a:solidFill>
                  <a:schemeClr val="accent2"/>
                </a:solidFill>
              </a:rPr>
              <a:t> </a:t>
            </a:r>
            <a:r>
              <a:rPr lang="en-US" sz="4000" dirty="0">
                <a:solidFill>
                  <a:schemeClr val="accent4">
                    <a:lumMod val="10000"/>
                  </a:schemeClr>
                </a:solidFill>
              </a:rPr>
              <a:t>has</a:t>
            </a:r>
            <a:endParaRPr lang="en-US" sz="4000" dirty="0">
              <a:solidFill>
                <a:schemeClr val="accent4">
                  <a:lumMod val="10000"/>
                </a:schemeClr>
              </a:solidFill>
            </a:endParaRPr>
          </a:p>
          <a:p>
            <a:pPr marL="565150" indent="-565150" algn="ctr" defTabSz="179705"/>
            <a:r>
              <a:rPr lang="en-US" sz="4000" dirty="0">
                <a:solidFill>
                  <a:srgbClr val="FF0000"/>
                </a:solidFill>
              </a:rPr>
              <a:t>4</a:t>
            </a:r>
            <a:r>
              <a:rPr lang="en-US" sz="4000" dirty="0"/>
              <a:t> </a:t>
            </a:r>
            <a:r>
              <a:rPr lang="en-US" sz="4000" dirty="0">
                <a:solidFill>
                  <a:schemeClr val="accent4">
                    <a:lumMod val="10000"/>
                  </a:schemeClr>
                </a:solidFill>
              </a:rPr>
              <a:t>significant figures</a:t>
            </a:r>
            <a:endParaRPr lang="en-US" sz="4000" dirty="0">
              <a:solidFill>
                <a:schemeClr val="accent4">
                  <a:lumMod val="10000"/>
                </a:schemeClr>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8681">
                                            <p:txEl>
                                              <p:pRg st="0" end="0"/>
                                            </p:txEl>
                                          </p:spTgt>
                                        </p:tgtEl>
                                        <p:attrNameLst>
                                          <p:attrName>style.visibility</p:attrName>
                                        </p:attrNameLst>
                                      </p:cBhvr>
                                      <p:to>
                                        <p:strVal val="visible"/>
                                      </p:to>
                                    </p:set>
                                    <p:animEffect transition="in" filter="wipe(left)">
                                      <p:cBhvr>
                                        <p:cTn id="7" dur="500"/>
                                        <p:tgtEl>
                                          <p:spTgt spid="2868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8681">
                                            <p:txEl>
                                              <p:pRg st="1" end="1"/>
                                            </p:txEl>
                                          </p:spTgt>
                                        </p:tgtEl>
                                        <p:attrNameLst>
                                          <p:attrName>style.visibility</p:attrName>
                                        </p:attrNameLst>
                                      </p:cBhvr>
                                      <p:to>
                                        <p:strVal val="visible"/>
                                      </p:to>
                                    </p:set>
                                    <p:animEffect transition="in" filter="wipe(left)">
                                      <p:cBhvr>
                                        <p:cTn id="12" dur="500"/>
                                        <p:tgtEl>
                                          <p:spTgt spid="28681">
                                            <p:txEl>
                                              <p:pRg st="1" end="1"/>
                                            </p:txEl>
                                          </p:spTgt>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28681">
                                            <p:txEl>
                                              <p:pRg st="2" end="2"/>
                                            </p:txEl>
                                          </p:spTgt>
                                        </p:tgtEl>
                                        <p:attrNameLst>
                                          <p:attrName>style.visibility</p:attrName>
                                        </p:attrNameLst>
                                      </p:cBhvr>
                                      <p:to>
                                        <p:strVal val="visible"/>
                                      </p:to>
                                    </p:set>
                                    <p:animEffect transition="in" filter="wipe(left)">
                                      <p:cBhvr>
                                        <p:cTn id="15" dur="500"/>
                                        <p:tgtEl>
                                          <p:spTgt spid="28681">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28681">
                                            <p:txEl>
                                              <p:pRg st="3" end="3"/>
                                            </p:txEl>
                                          </p:spTgt>
                                        </p:tgtEl>
                                        <p:attrNameLst>
                                          <p:attrName>style.visibility</p:attrName>
                                        </p:attrNameLst>
                                      </p:cBhvr>
                                      <p:to>
                                        <p:strVal val="visible"/>
                                      </p:to>
                                    </p:set>
                                    <p:animEffect transition="in" filter="wipe(left)">
                                      <p:cBhvr>
                                        <p:cTn id="20" dur="500"/>
                                        <p:tgtEl>
                                          <p:spTgt spid="28681">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28681">
                                            <p:txEl>
                                              <p:pRg st="4" end="4"/>
                                            </p:txEl>
                                          </p:spTgt>
                                        </p:tgtEl>
                                        <p:attrNameLst>
                                          <p:attrName>style.visibility</p:attrName>
                                        </p:attrNameLst>
                                      </p:cBhvr>
                                      <p:to>
                                        <p:strVal val="visible"/>
                                      </p:to>
                                    </p:set>
                                    <p:animEffect transition="in" filter="wipe(left)">
                                      <p:cBhvr>
                                        <p:cTn id="25" dur="500"/>
                                        <p:tgtEl>
                                          <p:spTgt spid="2868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81" grpId="0" autoUpdateAnimBg="0" build="p"/>
    </p:bldLst>
  </p:timing>
</p:sld>
</file>

<file path=ppt/slides/slide2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a:xfrm>
            <a:off x="457200" y="274638"/>
            <a:ext cx="8229600" cy="1143000"/>
          </a:xfrm>
          <a:noFill/>
        </p:spPr>
        <p:txBody>
          <a:bodyPr>
            <a:normAutofit fontScale="90000"/>
          </a:bodyPr>
          <a:lstStyle/>
          <a:p>
            <a:r>
              <a:rPr lang="en-US" dirty="0">
                <a:solidFill>
                  <a:schemeClr val="accent4">
                    <a:lumMod val="10000"/>
                  </a:schemeClr>
                </a:solidFill>
              </a:rPr>
              <a:t>Rules for Counting Significant Figures - Details</a:t>
            </a:r>
            <a:endParaRPr lang="en-US" dirty="0">
              <a:solidFill>
                <a:schemeClr val="accent4">
                  <a:lumMod val="10000"/>
                </a:schemeClr>
              </a:solidFill>
            </a:endParaRPr>
          </a:p>
        </p:txBody>
      </p:sp>
      <p:sp>
        <p:nvSpPr>
          <p:cNvPr id="30727" name="Rectangle 7"/>
          <p:cNvSpPr>
            <a:spLocks noGrp="1" noChangeArrowheads="1"/>
          </p:cNvSpPr>
          <p:nvPr>
            <p:ph type="body" idx="1"/>
          </p:nvPr>
        </p:nvSpPr>
        <p:spPr>
          <a:xfrm>
            <a:off x="685800" y="1371600"/>
            <a:ext cx="7848600" cy="4800600"/>
          </a:xfrm>
          <a:noFill/>
        </p:spPr>
        <p:txBody>
          <a:bodyPr>
            <a:normAutofit/>
          </a:bodyPr>
          <a:lstStyle/>
          <a:p>
            <a:pPr marL="565150" indent="-565150" defTabSz="335280">
              <a:spcBef>
                <a:spcPct val="0"/>
              </a:spcBef>
            </a:pPr>
            <a:r>
              <a:rPr lang="en-US" sz="3200" b="1" u="sng" dirty="0">
                <a:solidFill>
                  <a:srgbClr val="800000"/>
                </a:solidFill>
              </a:rPr>
              <a:t>Zeros</a:t>
            </a:r>
            <a:endParaRPr lang="en-US" sz="3200" b="1" u="sng" dirty="0">
              <a:solidFill>
                <a:srgbClr val="800000"/>
              </a:solidFill>
            </a:endParaRPr>
          </a:p>
          <a:p>
            <a:pPr marL="565150" indent="-565150" defTabSz="335280">
              <a:spcBef>
                <a:spcPct val="0"/>
              </a:spcBef>
            </a:pPr>
            <a:r>
              <a:rPr lang="en-US" sz="3200" b="1" dirty="0">
                <a:solidFill>
                  <a:srgbClr val="800000"/>
                </a:solidFill>
              </a:rPr>
              <a:t>Trailing zeros </a:t>
            </a:r>
            <a:r>
              <a:rPr lang="en-US" sz="3200" dirty="0">
                <a:solidFill>
                  <a:schemeClr val="accent4">
                    <a:lumMod val="10000"/>
                  </a:schemeClr>
                </a:solidFill>
              </a:rPr>
              <a:t>are significant if the number contains a decimal point.</a:t>
            </a:r>
            <a:endParaRPr lang="en-US" sz="3200" dirty="0">
              <a:solidFill>
                <a:schemeClr val="accent4">
                  <a:lumMod val="10000"/>
                </a:schemeClr>
              </a:solidFill>
            </a:endParaRPr>
          </a:p>
          <a:p>
            <a:pPr marL="565150" indent="-565150" algn="ctr" defTabSz="335280">
              <a:spcBef>
                <a:spcPct val="70000"/>
              </a:spcBef>
            </a:pPr>
            <a:r>
              <a:rPr lang="en-US" sz="4000" dirty="0">
                <a:solidFill>
                  <a:srgbClr val="800000"/>
                </a:solidFill>
              </a:rPr>
              <a:t>9.300</a:t>
            </a:r>
            <a:r>
              <a:rPr lang="en-US" sz="4000" dirty="0"/>
              <a:t> </a:t>
            </a:r>
            <a:r>
              <a:rPr lang="en-US" sz="4000" dirty="0">
                <a:solidFill>
                  <a:schemeClr val="accent4">
                    <a:lumMod val="10000"/>
                  </a:schemeClr>
                </a:solidFill>
              </a:rPr>
              <a:t>has</a:t>
            </a:r>
            <a:endParaRPr lang="en-US" sz="4000" dirty="0">
              <a:solidFill>
                <a:schemeClr val="accent4">
                  <a:lumMod val="10000"/>
                </a:schemeClr>
              </a:solidFill>
            </a:endParaRPr>
          </a:p>
          <a:p>
            <a:pPr marL="565150" indent="-565150" algn="ctr" defTabSz="335280"/>
            <a:r>
              <a:rPr lang="en-US" sz="4000" dirty="0">
                <a:solidFill>
                  <a:srgbClr val="FF0000"/>
                </a:solidFill>
              </a:rPr>
              <a:t>4</a:t>
            </a:r>
            <a:r>
              <a:rPr lang="en-US" sz="4000" dirty="0"/>
              <a:t> </a:t>
            </a:r>
            <a:r>
              <a:rPr lang="en-US" sz="4000" dirty="0">
                <a:solidFill>
                  <a:schemeClr val="accent4">
                    <a:lumMod val="10000"/>
                  </a:schemeClr>
                </a:solidFill>
              </a:rPr>
              <a:t>significant figures</a:t>
            </a:r>
            <a:endParaRPr lang="en-US" sz="4000" dirty="0">
              <a:solidFill>
                <a:schemeClr val="accent4">
                  <a:lumMod val="10000"/>
                </a:schemeClr>
              </a:solidFill>
            </a:endParaRPr>
          </a:p>
          <a:p>
            <a:pPr marL="565150" indent="-565150" algn="ctr" defTabSz="335280"/>
            <a:r>
              <a:rPr lang="en-US" sz="4000" dirty="0">
                <a:solidFill>
                  <a:srgbClr val="C00000"/>
                </a:solidFill>
              </a:rPr>
              <a:t>450.</a:t>
            </a:r>
            <a:r>
              <a:rPr lang="en-US" sz="4000" dirty="0">
                <a:solidFill>
                  <a:schemeClr val="accent4">
                    <a:lumMod val="10000"/>
                  </a:schemeClr>
                </a:solidFill>
              </a:rPr>
              <a:t> has</a:t>
            </a:r>
            <a:endParaRPr lang="en-US" sz="4000" dirty="0">
              <a:solidFill>
                <a:schemeClr val="accent4">
                  <a:lumMod val="10000"/>
                </a:schemeClr>
              </a:solidFill>
            </a:endParaRPr>
          </a:p>
          <a:p>
            <a:pPr marL="565150" indent="-565150" algn="ctr" defTabSz="335280"/>
            <a:r>
              <a:rPr lang="en-US" sz="4000" dirty="0">
                <a:solidFill>
                  <a:srgbClr val="FF0000"/>
                </a:solidFill>
              </a:rPr>
              <a:t>3</a:t>
            </a:r>
            <a:r>
              <a:rPr lang="en-US" sz="4000" dirty="0">
                <a:solidFill>
                  <a:schemeClr val="accent4">
                    <a:lumMod val="10000"/>
                  </a:schemeClr>
                </a:solidFill>
              </a:rPr>
              <a:t> significant figures</a:t>
            </a:r>
            <a:endParaRPr lang="en-US" sz="4000" dirty="0">
              <a:solidFill>
                <a:schemeClr val="accent4">
                  <a:lumMod val="10000"/>
                </a:schemeClr>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30727">
                                            <p:txEl>
                                              <p:pRg st="0" end="0"/>
                                            </p:txEl>
                                          </p:spTgt>
                                        </p:tgtEl>
                                        <p:attrNameLst>
                                          <p:attrName>style.visibility</p:attrName>
                                        </p:attrNameLst>
                                      </p:cBhvr>
                                      <p:to>
                                        <p:strVal val="visible"/>
                                      </p:to>
                                    </p:set>
                                    <p:anim calcmode="lin" valueType="num">
                                      <p:cBhvr additive="base">
                                        <p:cTn id="7" dur="500" fill="hold"/>
                                        <p:tgtEl>
                                          <p:spTgt spid="3072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30727">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30727">
                                            <p:txEl>
                                              <p:pRg st="1" end="1"/>
                                            </p:txEl>
                                          </p:spTgt>
                                        </p:tgtEl>
                                        <p:attrNameLst>
                                          <p:attrName>style.visibility</p:attrName>
                                        </p:attrNameLst>
                                      </p:cBhvr>
                                      <p:to>
                                        <p:strVal val="visible"/>
                                      </p:to>
                                    </p:set>
                                    <p:anim calcmode="lin" valueType="num">
                                      <p:cBhvr additive="base">
                                        <p:cTn id="13" dur="500" fill="hold"/>
                                        <p:tgtEl>
                                          <p:spTgt spid="30727">
                                            <p:txEl>
                                              <p:pRg st="1" end="1"/>
                                            </p:txEl>
                                          </p:spTgt>
                                        </p:tgtEl>
                                        <p:attrNameLst>
                                          <p:attrName>ppt_x</p:attrName>
                                        </p:attrNameLst>
                                      </p:cBhvr>
                                      <p:tavLst>
                                        <p:tav tm="0">
                                          <p:val>
                                            <p:strVal val="1+#ppt_w/2"/>
                                          </p:val>
                                        </p:tav>
                                        <p:tav tm="100000">
                                          <p:val>
                                            <p:strVal val="#ppt_x"/>
                                          </p:val>
                                        </p:tav>
                                      </p:tavLst>
                                    </p:anim>
                                    <p:anim calcmode="lin" valueType="num">
                                      <p:cBhvr additive="base">
                                        <p:cTn id="14" dur="500" fill="hold"/>
                                        <p:tgtEl>
                                          <p:spTgt spid="30727">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30727">
                                            <p:txEl>
                                              <p:pRg st="2" end="2"/>
                                            </p:txEl>
                                          </p:spTgt>
                                        </p:tgtEl>
                                        <p:attrNameLst>
                                          <p:attrName>style.visibility</p:attrName>
                                        </p:attrNameLst>
                                      </p:cBhvr>
                                      <p:to>
                                        <p:strVal val="visible"/>
                                      </p:to>
                                    </p:set>
                                    <p:anim calcmode="lin" valueType="num">
                                      <p:cBhvr additive="base">
                                        <p:cTn id="19" dur="500" fill="hold"/>
                                        <p:tgtEl>
                                          <p:spTgt spid="30727">
                                            <p:txEl>
                                              <p:pRg st="2" end="2"/>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30727">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grpId="0" nodeType="clickEffect">
                                  <p:stCondLst>
                                    <p:cond delay="0"/>
                                  </p:stCondLst>
                                  <p:childTnLst>
                                    <p:set>
                                      <p:cBhvr>
                                        <p:cTn id="24" dur="1" fill="hold">
                                          <p:stCondLst>
                                            <p:cond delay="0"/>
                                          </p:stCondLst>
                                        </p:cTn>
                                        <p:tgtEl>
                                          <p:spTgt spid="30727">
                                            <p:txEl>
                                              <p:pRg st="3" end="3"/>
                                            </p:txEl>
                                          </p:spTgt>
                                        </p:tgtEl>
                                        <p:attrNameLst>
                                          <p:attrName>style.visibility</p:attrName>
                                        </p:attrNameLst>
                                      </p:cBhvr>
                                      <p:to>
                                        <p:strVal val="visible"/>
                                      </p:to>
                                    </p:set>
                                    <p:anim calcmode="lin" valueType="num">
                                      <p:cBhvr additive="base">
                                        <p:cTn id="25" dur="500" fill="hold"/>
                                        <p:tgtEl>
                                          <p:spTgt spid="30727">
                                            <p:txEl>
                                              <p:pRg st="3" end="3"/>
                                            </p:txEl>
                                          </p:spTgt>
                                        </p:tgtEl>
                                        <p:attrNameLst>
                                          <p:attrName>ppt_x</p:attrName>
                                        </p:attrNameLst>
                                      </p:cBhvr>
                                      <p:tavLst>
                                        <p:tav tm="0">
                                          <p:val>
                                            <p:strVal val="1+#ppt_w/2"/>
                                          </p:val>
                                        </p:tav>
                                        <p:tav tm="100000">
                                          <p:val>
                                            <p:strVal val="#ppt_x"/>
                                          </p:val>
                                        </p:tav>
                                      </p:tavLst>
                                    </p:anim>
                                    <p:anim calcmode="lin" valueType="num">
                                      <p:cBhvr additive="base">
                                        <p:cTn id="26" dur="500" fill="hold"/>
                                        <p:tgtEl>
                                          <p:spTgt spid="30727">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2" fill="hold" grpId="0" nodeType="clickEffect">
                                  <p:stCondLst>
                                    <p:cond delay="0"/>
                                  </p:stCondLst>
                                  <p:childTnLst>
                                    <p:set>
                                      <p:cBhvr>
                                        <p:cTn id="30" dur="1" fill="hold">
                                          <p:stCondLst>
                                            <p:cond delay="0"/>
                                          </p:stCondLst>
                                        </p:cTn>
                                        <p:tgtEl>
                                          <p:spTgt spid="30727">
                                            <p:txEl>
                                              <p:pRg st="4" end="4"/>
                                            </p:txEl>
                                          </p:spTgt>
                                        </p:tgtEl>
                                        <p:attrNameLst>
                                          <p:attrName>style.visibility</p:attrName>
                                        </p:attrNameLst>
                                      </p:cBhvr>
                                      <p:to>
                                        <p:strVal val="visible"/>
                                      </p:to>
                                    </p:set>
                                    <p:anim calcmode="lin" valueType="num">
                                      <p:cBhvr additive="base">
                                        <p:cTn id="31" dur="500" fill="hold"/>
                                        <p:tgtEl>
                                          <p:spTgt spid="30727">
                                            <p:txEl>
                                              <p:pRg st="4" end="4"/>
                                            </p:txEl>
                                          </p:spTgt>
                                        </p:tgtEl>
                                        <p:attrNameLst>
                                          <p:attrName>ppt_x</p:attrName>
                                        </p:attrNameLst>
                                      </p:cBhvr>
                                      <p:tavLst>
                                        <p:tav tm="0">
                                          <p:val>
                                            <p:strVal val="1+#ppt_w/2"/>
                                          </p:val>
                                        </p:tav>
                                        <p:tav tm="100000">
                                          <p:val>
                                            <p:strVal val="#ppt_x"/>
                                          </p:val>
                                        </p:tav>
                                      </p:tavLst>
                                    </p:anim>
                                    <p:anim calcmode="lin" valueType="num">
                                      <p:cBhvr additive="base">
                                        <p:cTn id="32" dur="500" fill="hold"/>
                                        <p:tgtEl>
                                          <p:spTgt spid="30727">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2" fill="hold" grpId="0" nodeType="clickEffect">
                                  <p:stCondLst>
                                    <p:cond delay="0"/>
                                  </p:stCondLst>
                                  <p:childTnLst>
                                    <p:set>
                                      <p:cBhvr>
                                        <p:cTn id="36" dur="1" fill="hold">
                                          <p:stCondLst>
                                            <p:cond delay="0"/>
                                          </p:stCondLst>
                                        </p:cTn>
                                        <p:tgtEl>
                                          <p:spTgt spid="30727">
                                            <p:txEl>
                                              <p:pRg st="5" end="5"/>
                                            </p:txEl>
                                          </p:spTgt>
                                        </p:tgtEl>
                                        <p:attrNameLst>
                                          <p:attrName>style.visibility</p:attrName>
                                        </p:attrNameLst>
                                      </p:cBhvr>
                                      <p:to>
                                        <p:strVal val="visible"/>
                                      </p:to>
                                    </p:set>
                                    <p:anim calcmode="lin" valueType="num">
                                      <p:cBhvr additive="base">
                                        <p:cTn id="37" dur="500" fill="hold"/>
                                        <p:tgtEl>
                                          <p:spTgt spid="30727">
                                            <p:txEl>
                                              <p:pRg st="5" end="5"/>
                                            </p:txEl>
                                          </p:spTgt>
                                        </p:tgtEl>
                                        <p:attrNameLst>
                                          <p:attrName>ppt_x</p:attrName>
                                        </p:attrNameLst>
                                      </p:cBhvr>
                                      <p:tavLst>
                                        <p:tav tm="0">
                                          <p:val>
                                            <p:strVal val="1+#ppt_w/2"/>
                                          </p:val>
                                        </p:tav>
                                        <p:tav tm="100000">
                                          <p:val>
                                            <p:strVal val="#ppt_x"/>
                                          </p:val>
                                        </p:tav>
                                      </p:tavLst>
                                    </p:anim>
                                    <p:anim calcmode="lin" valueType="num">
                                      <p:cBhvr additive="base">
                                        <p:cTn id="38" dur="500" fill="hold"/>
                                        <p:tgtEl>
                                          <p:spTgt spid="30727">
                                            <p:txEl>
                                              <p:pRg st="5" end="5"/>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7" grpId="0" autoUpdateAnimBg="0" build="p"/>
    </p:bldLst>
  </p:timing>
</p:sld>
</file>

<file path=ppt/slides/slide2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a:noFill/>
        </p:spPr>
        <p:txBody>
          <a:bodyPr>
            <a:normAutofit fontScale="90000"/>
          </a:bodyPr>
          <a:lstStyle/>
          <a:p>
            <a:r>
              <a:rPr lang="en-US" dirty="0">
                <a:solidFill>
                  <a:schemeClr val="accent4">
                    <a:lumMod val="10000"/>
                  </a:schemeClr>
                </a:solidFill>
              </a:rPr>
              <a:t>Rules for Counting Significant Figures - Details</a:t>
            </a:r>
            <a:endParaRPr lang="en-US" dirty="0">
              <a:solidFill>
                <a:schemeClr val="accent4">
                  <a:lumMod val="10000"/>
                </a:schemeClr>
              </a:solidFill>
            </a:endParaRPr>
          </a:p>
        </p:txBody>
      </p:sp>
      <p:sp>
        <p:nvSpPr>
          <p:cNvPr id="30723" name="Rectangle 3"/>
          <p:cNvSpPr>
            <a:spLocks noChangeArrowheads="1"/>
          </p:cNvSpPr>
          <p:nvPr/>
        </p:nvSpPr>
        <p:spPr bwMode="auto">
          <a:xfrm>
            <a:off x="1812925" y="2133600"/>
            <a:ext cx="1225550" cy="641350"/>
          </a:xfrm>
          <a:prstGeom prst="rect">
            <a:avLst/>
          </a:prstGeom>
          <a:noFill/>
          <a:ln w="12700">
            <a:noFill/>
            <a:miter lim="800000"/>
          </a:ln>
          <a:effectLst/>
        </p:spPr>
        <p:txBody>
          <a:bodyPr wrap="none" anchor="ctr"/>
          <a:lstStyle/>
          <a:p>
            <a:endParaRPr lang="en-US"/>
          </a:p>
        </p:txBody>
      </p:sp>
      <p:sp>
        <p:nvSpPr>
          <p:cNvPr id="30726" name="Rectangle 6"/>
          <p:cNvSpPr>
            <a:spLocks noChangeArrowheads="1"/>
          </p:cNvSpPr>
          <p:nvPr/>
        </p:nvSpPr>
        <p:spPr bwMode="auto">
          <a:xfrm>
            <a:off x="1812925" y="2894013"/>
            <a:ext cx="7026275" cy="1739900"/>
          </a:xfrm>
          <a:prstGeom prst="rect">
            <a:avLst/>
          </a:prstGeom>
          <a:noFill/>
          <a:ln w="12700">
            <a:noFill/>
            <a:miter lim="800000"/>
          </a:ln>
          <a:effectLst/>
        </p:spPr>
        <p:txBody>
          <a:bodyPr wrap="none" anchor="ctr"/>
          <a:lstStyle/>
          <a:p>
            <a:endParaRPr lang="en-US"/>
          </a:p>
        </p:txBody>
      </p:sp>
      <p:sp>
        <p:nvSpPr>
          <p:cNvPr id="30727" name="Rectangle 7"/>
          <p:cNvSpPr>
            <a:spLocks noGrp="1" noChangeArrowheads="1"/>
          </p:cNvSpPr>
          <p:nvPr>
            <p:ph type="body" idx="1"/>
          </p:nvPr>
        </p:nvSpPr>
        <p:spPr>
          <a:xfrm>
            <a:off x="609600" y="1447800"/>
            <a:ext cx="7848600" cy="4267200"/>
          </a:xfrm>
          <a:noFill/>
        </p:spPr>
        <p:txBody>
          <a:bodyPr/>
          <a:lstStyle/>
          <a:p>
            <a:pPr marL="565150" indent="-565150" defTabSz="335280">
              <a:spcBef>
                <a:spcPct val="0"/>
              </a:spcBef>
            </a:pPr>
            <a:r>
              <a:rPr lang="en-US" sz="3200" b="1" u="sng" dirty="0">
                <a:solidFill>
                  <a:srgbClr val="800000"/>
                </a:solidFill>
              </a:rPr>
              <a:t>Zeros</a:t>
            </a:r>
            <a:endParaRPr lang="en-US" sz="3200" b="1" u="sng" dirty="0">
              <a:solidFill>
                <a:srgbClr val="800000"/>
              </a:solidFill>
            </a:endParaRPr>
          </a:p>
          <a:p>
            <a:pPr marL="565150" indent="-565150" defTabSz="335280">
              <a:spcBef>
                <a:spcPct val="0"/>
              </a:spcBef>
            </a:pPr>
            <a:r>
              <a:rPr lang="en-US" sz="3200" dirty="0">
                <a:solidFill>
                  <a:srgbClr val="800000"/>
                </a:solidFill>
              </a:rPr>
              <a:t>You can never tell whether trailing zeros </a:t>
            </a:r>
            <a:r>
              <a:rPr lang="en-US" sz="3200" dirty="0">
                <a:solidFill>
                  <a:schemeClr val="accent4">
                    <a:lumMod val="10000"/>
                  </a:schemeClr>
                </a:solidFill>
              </a:rPr>
              <a:t>are significant or not if the number does not contain a decimal point.</a:t>
            </a:r>
            <a:endParaRPr lang="en-US" sz="3200" dirty="0">
              <a:solidFill>
                <a:schemeClr val="accent4">
                  <a:lumMod val="10000"/>
                </a:schemeClr>
              </a:solidFill>
            </a:endParaRPr>
          </a:p>
          <a:p>
            <a:pPr marL="565150" indent="-565150" algn="ctr" defTabSz="335280">
              <a:spcBef>
                <a:spcPct val="70000"/>
              </a:spcBef>
            </a:pPr>
            <a:r>
              <a:rPr lang="en-US" sz="4000" dirty="0">
                <a:solidFill>
                  <a:srgbClr val="800000"/>
                </a:solidFill>
              </a:rPr>
              <a:t>9300</a:t>
            </a:r>
            <a:r>
              <a:rPr lang="en-US" sz="4000" dirty="0"/>
              <a:t> could </a:t>
            </a:r>
            <a:r>
              <a:rPr lang="en-US" sz="4000" dirty="0">
                <a:solidFill>
                  <a:schemeClr val="accent4">
                    <a:lumMod val="10000"/>
                  </a:schemeClr>
                </a:solidFill>
              </a:rPr>
              <a:t>have</a:t>
            </a:r>
            <a:endParaRPr lang="en-US" sz="4000" dirty="0">
              <a:solidFill>
                <a:schemeClr val="accent4">
                  <a:lumMod val="10000"/>
                </a:schemeClr>
              </a:solidFill>
            </a:endParaRPr>
          </a:p>
          <a:p>
            <a:pPr marL="565150" indent="-565150" algn="ctr" defTabSz="335280"/>
            <a:r>
              <a:rPr lang="en-US" sz="4000" dirty="0">
                <a:solidFill>
                  <a:srgbClr val="C00000"/>
                </a:solidFill>
              </a:rPr>
              <a:t>2 or 3 or 4</a:t>
            </a:r>
            <a:r>
              <a:rPr lang="en-US" sz="4000" dirty="0"/>
              <a:t> </a:t>
            </a:r>
            <a:r>
              <a:rPr lang="en-US" sz="4000" dirty="0">
                <a:solidFill>
                  <a:schemeClr val="accent4">
                    <a:lumMod val="10000"/>
                  </a:schemeClr>
                </a:solidFill>
              </a:rPr>
              <a:t>significant figures</a:t>
            </a:r>
            <a:endParaRPr lang="en-US" sz="4000" dirty="0">
              <a:solidFill>
                <a:schemeClr val="accent4">
                  <a:lumMod val="10000"/>
                </a:schemeClr>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30727">
                                            <p:txEl>
                                              <p:pRg st="0" end="0"/>
                                            </p:txEl>
                                          </p:spTgt>
                                        </p:tgtEl>
                                        <p:attrNameLst>
                                          <p:attrName>style.visibility</p:attrName>
                                        </p:attrNameLst>
                                      </p:cBhvr>
                                      <p:to>
                                        <p:strVal val="visible"/>
                                      </p:to>
                                    </p:set>
                                    <p:anim calcmode="lin" valueType="num">
                                      <p:cBhvr additive="base">
                                        <p:cTn id="7" dur="500" fill="hold"/>
                                        <p:tgtEl>
                                          <p:spTgt spid="3072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30727">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30727">
                                            <p:txEl>
                                              <p:pRg st="1" end="1"/>
                                            </p:txEl>
                                          </p:spTgt>
                                        </p:tgtEl>
                                        <p:attrNameLst>
                                          <p:attrName>style.visibility</p:attrName>
                                        </p:attrNameLst>
                                      </p:cBhvr>
                                      <p:to>
                                        <p:strVal val="visible"/>
                                      </p:to>
                                    </p:set>
                                    <p:anim calcmode="lin" valueType="num">
                                      <p:cBhvr additive="base">
                                        <p:cTn id="13" dur="500" fill="hold"/>
                                        <p:tgtEl>
                                          <p:spTgt spid="30727">
                                            <p:txEl>
                                              <p:pRg st="1" end="1"/>
                                            </p:txEl>
                                          </p:spTgt>
                                        </p:tgtEl>
                                        <p:attrNameLst>
                                          <p:attrName>ppt_x</p:attrName>
                                        </p:attrNameLst>
                                      </p:cBhvr>
                                      <p:tavLst>
                                        <p:tav tm="0">
                                          <p:val>
                                            <p:strVal val="1+#ppt_w/2"/>
                                          </p:val>
                                        </p:tav>
                                        <p:tav tm="100000">
                                          <p:val>
                                            <p:strVal val="#ppt_x"/>
                                          </p:val>
                                        </p:tav>
                                      </p:tavLst>
                                    </p:anim>
                                    <p:anim calcmode="lin" valueType="num">
                                      <p:cBhvr additive="base">
                                        <p:cTn id="14" dur="500" fill="hold"/>
                                        <p:tgtEl>
                                          <p:spTgt spid="30727">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30727">
                                            <p:txEl>
                                              <p:pRg st="2" end="2"/>
                                            </p:txEl>
                                          </p:spTgt>
                                        </p:tgtEl>
                                        <p:attrNameLst>
                                          <p:attrName>style.visibility</p:attrName>
                                        </p:attrNameLst>
                                      </p:cBhvr>
                                      <p:to>
                                        <p:strVal val="visible"/>
                                      </p:to>
                                    </p:set>
                                    <p:anim calcmode="lin" valueType="num">
                                      <p:cBhvr additive="base">
                                        <p:cTn id="19" dur="500" fill="hold"/>
                                        <p:tgtEl>
                                          <p:spTgt spid="30727">
                                            <p:txEl>
                                              <p:pRg st="2" end="2"/>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30727">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grpId="0" nodeType="clickEffect">
                                  <p:stCondLst>
                                    <p:cond delay="0"/>
                                  </p:stCondLst>
                                  <p:childTnLst>
                                    <p:set>
                                      <p:cBhvr>
                                        <p:cTn id="24" dur="1" fill="hold">
                                          <p:stCondLst>
                                            <p:cond delay="0"/>
                                          </p:stCondLst>
                                        </p:cTn>
                                        <p:tgtEl>
                                          <p:spTgt spid="30727">
                                            <p:txEl>
                                              <p:pRg st="3" end="3"/>
                                            </p:txEl>
                                          </p:spTgt>
                                        </p:tgtEl>
                                        <p:attrNameLst>
                                          <p:attrName>style.visibility</p:attrName>
                                        </p:attrNameLst>
                                      </p:cBhvr>
                                      <p:to>
                                        <p:strVal val="visible"/>
                                      </p:to>
                                    </p:set>
                                    <p:anim calcmode="lin" valueType="num">
                                      <p:cBhvr additive="base">
                                        <p:cTn id="25" dur="500" fill="hold"/>
                                        <p:tgtEl>
                                          <p:spTgt spid="30727">
                                            <p:txEl>
                                              <p:pRg st="3" end="3"/>
                                            </p:txEl>
                                          </p:spTgt>
                                        </p:tgtEl>
                                        <p:attrNameLst>
                                          <p:attrName>ppt_x</p:attrName>
                                        </p:attrNameLst>
                                      </p:cBhvr>
                                      <p:tavLst>
                                        <p:tav tm="0">
                                          <p:val>
                                            <p:strVal val="1+#ppt_w/2"/>
                                          </p:val>
                                        </p:tav>
                                        <p:tav tm="100000">
                                          <p:val>
                                            <p:strVal val="#ppt_x"/>
                                          </p:val>
                                        </p:tav>
                                      </p:tavLst>
                                    </p:anim>
                                    <p:anim calcmode="lin" valueType="num">
                                      <p:cBhvr additive="base">
                                        <p:cTn id="26" dur="500" fill="hold"/>
                                        <p:tgtEl>
                                          <p:spTgt spid="30727">
                                            <p:txEl>
                                              <p:pRg st="3" end="3"/>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7" grpId="0" autoUpdateAnimBg="0" build="p"/>
    </p:bldLst>
  </p:timing>
</p:sld>
</file>

<file path=ppt/slides/slide2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a:noFill/>
        </p:spPr>
        <p:txBody>
          <a:bodyPr>
            <a:normAutofit fontScale="90000"/>
          </a:bodyPr>
          <a:lstStyle/>
          <a:p>
            <a:r>
              <a:rPr lang="en-US" dirty="0">
                <a:solidFill>
                  <a:schemeClr val="accent4">
                    <a:lumMod val="10000"/>
                  </a:schemeClr>
                </a:solidFill>
              </a:rPr>
              <a:t>Rules for Counting Significant Figures - Details</a:t>
            </a:r>
            <a:endParaRPr lang="en-US" dirty="0">
              <a:solidFill>
                <a:schemeClr val="accent4">
                  <a:lumMod val="10000"/>
                </a:schemeClr>
              </a:solidFill>
            </a:endParaRPr>
          </a:p>
        </p:txBody>
      </p:sp>
      <p:sp>
        <p:nvSpPr>
          <p:cNvPr id="30723" name="Rectangle 3"/>
          <p:cNvSpPr>
            <a:spLocks noChangeArrowheads="1"/>
          </p:cNvSpPr>
          <p:nvPr/>
        </p:nvSpPr>
        <p:spPr bwMode="auto">
          <a:xfrm>
            <a:off x="1812925" y="2133600"/>
            <a:ext cx="1225550" cy="641350"/>
          </a:xfrm>
          <a:prstGeom prst="rect">
            <a:avLst/>
          </a:prstGeom>
          <a:noFill/>
          <a:ln w="12700">
            <a:noFill/>
            <a:miter lim="800000"/>
          </a:ln>
          <a:effectLst/>
        </p:spPr>
        <p:txBody>
          <a:bodyPr wrap="none" anchor="ctr"/>
          <a:lstStyle/>
          <a:p>
            <a:endParaRPr lang="en-US"/>
          </a:p>
        </p:txBody>
      </p:sp>
      <p:sp>
        <p:nvSpPr>
          <p:cNvPr id="30727" name="Rectangle 7"/>
          <p:cNvSpPr>
            <a:spLocks noGrp="1" noChangeArrowheads="1"/>
          </p:cNvSpPr>
          <p:nvPr>
            <p:ph type="body" idx="1"/>
          </p:nvPr>
        </p:nvSpPr>
        <p:spPr>
          <a:xfrm>
            <a:off x="609600" y="1447800"/>
            <a:ext cx="8153400" cy="4800600"/>
          </a:xfrm>
          <a:noFill/>
        </p:spPr>
        <p:txBody>
          <a:bodyPr>
            <a:normAutofit fontScale="92500" lnSpcReduction="20000"/>
          </a:bodyPr>
          <a:lstStyle/>
          <a:p>
            <a:pPr marL="565150" indent="-565150" defTabSz="335280">
              <a:spcBef>
                <a:spcPct val="0"/>
              </a:spcBef>
            </a:pPr>
            <a:r>
              <a:rPr lang="en-US" sz="3200" b="1" u="sng" dirty="0">
                <a:solidFill>
                  <a:srgbClr val="800000"/>
                </a:solidFill>
              </a:rPr>
              <a:t>Zeros</a:t>
            </a:r>
            <a:endParaRPr lang="en-US" sz="3200" b="1" u="sng" dirty="0">
              <a:solidFill>
                <a:srgbClr val="800000"/>
              </a:solidFill>
            </a:endParaRPr>
          </a:p>
          <a:p>
            <a:pPr marL="565150" indent="-565150" defTabSz="335280">
              <a:spcBef>
                <a:spcPct val="0"/>
              </a:spcBef>
            </a:pPr>
            <a:r>
              <a:rPr lang="en-US" sz="3200" dirty="0"/>
              <a:t>To avoid this kind of ambiguity, </a:t>
            </a:r>
            <a:r>
              <a:rPr lang="en-US" sz="3200" b="1" dirty="0">
                <a:solidFill>
                  <a:srgbClr val="C00000"/>
                </a:solidFill>
              </a:rPr>
              <a:t>scientific notation</a:t>
            </a:r>
            <a:r>
              <a:rPr lang="en-US" sz="3200" dirty="0">
                <a:solidFill>
                  <a:srgbClr val="FF0000"/>
                </a:solidFill>
              </a:rPr>
              <a:t> </a:t>
            </a:r>
            <a:r>
              <a:rPr lang="en-US" sz="3200" dirty="0"/>
              <a:t>can be used to express the number</a:t>
            </a:r>
            <a:endParaRPr lang="en-US" sz="3200" dirty="0"/>
          </a:p>
          <a:p>
            <a:pPr marL="565150" indent="-565150" algn="ctr" defTabSz="335280"/>
            <a:r>
              <a:rPr lang="en-US" sz="4000" dirty="0">
                <a:solidFill>
                  <a:srgbClr val="C00000"/>
                </a:solidFill>
              </a:rPr>
              <a:t>9.3 </a:t>
            </a:r>
            <a:r>
              <a:rPr lang="en-US" altLang="zh-CN" dirty="0">
                <a:solidFill>
                  <a:srgbClr val="C00000"/>
                </a:solidFill>
                <a:latin typeface="Times New Roman" panose="02020603050405020304" pitchFamily="18" charset="0"/>
                <a:cs typeface="Times New Roman" panose="02020603050405020304" pitchFamily="18" charset="0"/>
              </a:rPr>
              <a:t>×</a:t>
            </a:r>
            <a:r>
              <a:rPr lang="en-US" altLang="zh-CN" sz="4000" dirty="0">
                <a:solidFill>
                  <a:srgbClr val="C00000"/>
                </a:solidFill>
              </a:rPr>
              <a:t> 10</a:t>
            </a:r>
            <a:r>
              <a:rPr lang="en-US" altLang="zh-CN" sz="4000" baseline="30000" dirty="0">
                <a:solidFill>
                  <a:srgbClr val="C00000"/>
                </a:solidFill>
              </a:rPr>
              <a:t>3 </a:t>
            </a:r>
            <a:r>
              <a:rPr lang="en-US" altLang="zh-CN" sz="4000" dirty="0">
                <a:solidFill>
                  <a:schemeClr val="accent4">
                    <a:lumMod val="10000"/>
                  </a:schemeClr>
                </a:solidFill>
              </a:rPr>
              <a:t>has </a:t>
            </a:r>
            <a:endParaRPr lang="en-US" altLang="zh-CN" sz="4000" dirty="0">
              <a:solidFill>
                <a:schemeClr val="accent4">
                  <a:lumMod val="10000"/>
                </a:schemeClr>
              </a:solidFill>
            </a:endParaRPr>
          </a:p>
          <a:p>
            <a:pPr marL="565150" indent="-565150" algn="ctr" defTabSz="335280"/>
            <a:r>
              <a:rPr lang="en-US" altLang="zh-CN" sz="4000" dirty="0">
                <a:solidFill>
                  <a:srgbClr val="FF0000"/>
                </a:solidFill>
              </a:rPr>
              <a:t>2</a:t>
            </a:r>
            <a:r>
              <a:rPr lang="en-US" altLang="zh-CN" sz="4000" dirty="0">
                <a:solidFill>
                  <a:schemeClr val="accent4">
                    <a:lumMod val="10000"/>
                  </a:schemeClr>
                </a:solidFill>
              </a:rPr>
              <a:t> significant figures</a:t>
            </a:r>
            <a:r>
              <a:rPr lang="en-US" altLang="zh-CN" sz="4000" baseline="30000" dirty="0">
                <a:solidFill>
                  <a:schemeClr val="accent4">
                    <a:lumMod val="10000"/>
                  </a:schemeClr>
                </a:solidFill>
              </a:rPr>
              <a:t> </a:t>
            </a:r>
            <a:endParaRPr lang="en-US" altLang="zh-CN" sz="4000" baseline="30000" dirty="0">
              <a:solidFill>
                <a:schemeClr val="accent4">
                  <a:lumMod val="10000"/>
                </a:schemeClr>
              </a:solidFill>
            </a:endParaRPr>
          </a:p>
          <a:p>
            <a:pPr marL="565150" indent="-565150" algn="ctr" defTabSz="335280"/>
            <a:r>
              <a:rPr lang="en-US" altLang="zh-CN" sz="4000" dirty="0">
                <a:solidFill>
                  <a:srgbClr val="C00000"/>
                </a:solidFill>
              </a:rPr>
              <a:t>9.30 </a:t>
            </a:r>
            <a:r>
              <a:rPr lang="en-US" altLang="zh-CN" sz="4000" dirty="0">
                <a:solidFill>
                  <a:srgbClr val="C00000"/>
                </a:solidFill>
                <a:latin typeface="Times New Roman" panose="02020603050405020304" pitchFamily="18" charset="0"/>
                <a:cs typeface="Times New Roman" panose="02020603050405020304" pitchFamily="18" charset="0"/>
              </a:rPr>
              <a:t>×</a:t>
            </a:r>
            <a:r>
              <a:rPr lang="en-US" altLang="zh-CN" sz="4000" dirty="0">
                <a:solidFill>
                  <a:srgbClr val="C00000"/>
                </a:solidFill>
              </a:rPr>
              <a:t> 10</a:t>
            </a:r>
            <a:r>
              <a:rPr lang="en-US" altLang="zh-CN" sz="4000" baseline="30000" dirty="0">
                <a:solidFill>
                  <a:srgbClr val="C00000"/>
                </a:solidFill>
              </a:rPr>
              <a:t>3 </a:t>
            </a:r>
            <a:r>
              <a:rPr lang="en-US" altLang="zh-CN" sz="4000" dirty="0">
                <a:solidFill>
                  <a:schemeClr val="accent4">
                    <a:lumMod val="10000"/>
                  </a:schemeClr>
                </a:solidFill>
              </a:rPr>
              <a:t>has </a:t>
            </a:r>
            <a:endParaRPr lang="en-US" altLang="zh-CN" sz="4000" dirty="0">
              <a:solidFill>
                <a:schemeClr val="accent4">
                  <a:lumMod val="10000"/>
                </a:schemeClr>
              </a:solidFill>
            </a:endParaRPr>
          </a:p>
          <a:p>
            <a:pPr marL="565150" indent="-565150" algn="ctr" defTabSz="335280"/>
            <a:r>
              <a:rPr lang="en-US" altLang="zh-CN" sz="4000" dirty="0">
                <a:solidFill>
                  <a:srgbClr val="FF0000"/>
                </a:solidFill>
              </a:rPr>
              <a:t>3</a:t>
            </a:r>
            <a:r>
              <a:rPr lang="en-US" altLang="zh-CN" sz="4000" dirty="0">
                <a:solidFill>
                  <a:schemeClr val="accent4">
                    <a:lumMod val="10000"/>
                  </a:schemeClr>
                </a:solidFill>
              </a:rPr>
              <a:t> significant figures</a:t>
            </a:r>
            <a:r>
              <a:rPr lang="en-US" altLang="zh-CN" sz="4000" baseline="30000" dirty="0">
                <a:solidFill>
                  <a:schemeClr val="accent4">
                    <a:lumMod val="10000"/>
                  </a:schemeClr>
                </a:solidFill>
              </a:rPr>
              <a:t> </a:t>
            </a:r>
            <a:endParaRPr lang="en-US" altLang="zh-CN" sz="4000" baseline="30000" dirty="0">
              <a:solidFill>
                <a:schemeClr val="accent4">
                  <a:lumMod val="10000"/>
                </a:schemeClr>
              </a:solidFill>
            </a:endParaRPr>
          </a:p>
          <a:p>
            <a:pPr marL="565150" indent="-565150" algn="ctr" defTabSz="335280"/>
            <a:r>
              <a:rPr lang="en-US" altLang="zh-CN" sz="4000" dirty="0">
                <a:solidFill>
                  <a:srgbClr val="C00000"/>
                </a:solidFill>
              </a:rPr>
              <a:t>9.300 </a:t>
            </a:r>
            <a:r>
              <a:rPr lang="en-US" altLang="zh-CN" sz="4000" dirty="0">
                <a:solidFill>
                  <a:srgbClr val="C00000"/>
                </a:solidFill>
                <a:latin typeface="Times New Roman" panose="02020603050405020304" pitchFamily="18" charset="0"/>
                <a:cs typeface="Times New Roman" panose="02020603050405020304" pitchFamily="18" charset="0"/>
              </a:rPr>
              <a:t>×</a:t>
            </a:r>
            <a:r>
              <a:rPr lang="en-US" altLang="zh-CN" sz="4000" dirty="0">
                <a:solidFill>
                  <a:srgbClr val="C00000"/>
                </a:solidFill>
              </a:rPr>
              <a:t> 10</a:t>
            </a:r>
            <a:r>
              <a:rPr lang="en-US" altLang="zh-CN" sz="4000" baseline="30000" dirty="0">
                <a:solidFill>
                  <a:srgbClr val="C00000"/>
                </a:solidFill>
              </a:rPr>
              <a:t>3 </a:t>
            </a:r>
            <a:r>
              <a:rPr lang="en-US" altLang="zh-CN" sz="4000" dirty="0">
                <a:solidFill>
                  <a:schemeClr val="accent4">
                    <a:lumMod val="10000"/>
                  </a:schemeClr>
                </a:solidFill>
              </a:rPr>
              <a:t>has </a:t>
            </a:r>
            <a:endParaRPr lang="en-US" altLang="zh-CN" sz="4000" dirty="0">
              <a:solidFill>
                <a:schemeClr val="accent4">
                  <a:lumMod val="10000"/>
                </a:schemeClr>
              </a:solidFill>
            </a:endParaRPr>
          </a:p>
          <a:p>
            <a:pPr marL="565150" indent="-565150" algn="ctr" defTabSz="335280"/>
            <a:r>
              <a:rPr lang="en-US" altLang="zh-CN" sz="4000" dirty="0">
                <a:solidFill>
                  <a:srgbClr val="FF0000"/>
                </a:solidFill>
              </a:rPr>
              <a:t>4</a:t>
            </a:r>
            <a:r>
              <a:rPr lang="en-US" altLang="zh-CN" sz="4000" dirty="0">
                <a:solidFill>
                  <a:schemeClr val="accent4">
                    <a:lumMod val="10000"/>
                  </a:schemeClr>
                </a:solidFill>
              </a:rPr>
              <a:t> significant figures</a:t>
            </a:r>
            <a:r>
              <a:rPr lang="en-US" altLang="zh-CN" sz="4000" baseline="30000" dirty="0">
                <a:solidFill>
                  <a:schemeClr val="accent4">
                    <a:lumMod val="10000"/>
                  </a:schemeClr>
                </a:solidFill>
              </a:rPr>
              <a:t> </a:t>
            </a:r>
            <a:endParaRPr lang="en-US" altLang="zh-CN" sz="4000" baseline="30000" dirty="0">
              <a:solidFill>
                <a:schemeClr val="accent4">
                  <a:lumMod val="10000"/>
                </a:schemeClr>
              </a:solidFill>
            </a:endParaRPr>
          </a:p>
          <a:p>
            <a:pPr marL="565150" indent="-565150" algn="ctr" defTabSz="335280"/>
            <a:endParaRPr lang="en-US" sz="4000" baseline="30000" dirty="0">
              <a:solidFill>
                <a:schemeClr val="accent4">
                  <a:lumMod val="10000"/>
                </a:schemeClr>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30727">
                                            <p:txEl>
                                              <p:pRg st="0" end="0"/>
                                            </p:txEl>
                                          </p:spTgt>
                                        </p:tgtEl>
                                        <p:attrNameLst>
                                          <p:attrName>style.visibility</p:attrName>
                                        </p:attrNameLst>
                                      </p:cBhvr>
                                      <p:to>
                                        <p:strVal val="visible"/>
                                      </p:to>
                                    </p:set>
                                    <p:anim calcmode="lin" valueType="num">
                                      <p:cBhvr additive="base">
                                        <p:cTn id="7" dur="500" fill="hold"/>
                                        <p:tgtEl>
                                          <p:spTgt spid="3072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30727">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30727">
                                            <p:txEl>
                                              <p:pRg st="1" end="1"/>
                                            </p:txEl>
                                          </p:spTgt>
                                        </p:tgtEl>
                                        <p:attrNameLst>
                                          <p:attrName>style.visibility</p:attrName>
                                        </p:attrNameLst>
                                      </p:cBhvr>
                                      <p:to>
                                        <p:strVal val="visible"/>
                                      </p:to>
                                    </p:set>
                                    <p:anim calcmode="lin" valueType="num">
                                      <p:cBhvr additive="base">
                                        <p:cTn id="13" dur="500" fill="hold"/>
                                        <p:tgtEl>
                                          <p:spTgt spid="30727">
                                            <p:txEl>
                                              <p:pRg st="1" end="1"/>
                                            </p:txEl>
                                          </p:spTgt>
                                        </p:tgtEl>
                                        <p:attrNameLst>
                                          <p:attrName>ppt_x</p:attrName>
                                        </p:attrNameLst>
                                      </p:cBhvr>
                                      <p:tavLst>
                                        <p:tav tm="0">
                                          <p:val>
                                            <p:strVal val="1+#ppt_w/2"/>
                                          </p:val>
                                        </p:tav>
                                        <p:tav tm="100000">
                                          <p:val>
                                            <p:strVal val="#ppt_x"/>
                                          </p:val>
                                        </p:tav>
                                      </p:tavLst>
                                    </p:anim>
                                    <p:anim calcmode="lin" valueType="num">
                                      <p:cBhvr additive="base">
                                        <p:cTn id="14" dur="500" fill="hold"/>
                                        <p:tgtEl>
                                          <p:spTgt spid="30727">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30727">
                                            <p:txEl>
                                              <p:pRg st="2" end="2"/>
                                            </p:txEl>
                                          </p:spTgt>
                                        </p:tgtEl>
                                        <p:attrNameLst>
                                          <p:attrName>style.visibility</p:attrName>
                                        </p:attrNameLst>
                                      </p:cBhvr>
                                      <p:to>
                                        <p:strVal val="visible"/>
                                      </p:to>
                                    </p:set>
                                    <p:anim calcmode="lin" valueType="num">
                                      <p:cBhvr additive="base">
                                        <p:cTn id="19" dur="500" fill="hold"/>
                                        <p:tgtEl>
                                          <p:spTgt spid="30727">
                                            <p:txEl>
                                              <p:pRg st="2" end="2"/>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30727">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grpId="0" nodeType="clickEffect">
                                  <p:stCondLst>
                                    <p:cond delay="0"/>
                                  </p:stCondLst>
                                  <p:childTnLst>
                                    <p:set>
                                      <p:cBhvr>
                                        <p:cTn id="24" dur="1" fill="hold">
                                          <p:stCondLst>
                                            <p:cond delay="0"/>
                                          </p:stCondLst>
                                        </p:cTn>
                                        <p:tgtEl>
                                          <p:spTgt spid="30727">
                                            <p:txEl>
                                              <p:pRg st="3" end="3"/>
                                            </p:txEl>
                                          </p:spTgt>
                                        </p:tgtEl>
                                        <p:attrNameLst>
                                          <p:attrName>style.visibility</p:attrName>
                                        </p:attrNameLst>
                                      </p:cBhvr>
                                      <p:to>
                                        <p:strVal val="visible"/>
                                      </p:to>
                                    </p:set>
                                    <p:anim calcmode="lin" valueType="num">
                                      <p:cBhvr additive="base">
                                        <p:cTn id="25" dur="500" fill="hold"/>
                                        <p:tgtEl>
                                          <p:spTgt spid="30727">
                                            <p:txEl>
                                              <p:pRg st="3" end="3"/>
                                            </p:txEl>
                                          </p:spTgt>
                                        </p:tgtEl>
                                        <p:attrNameLst>
                                          <p:attrName>ppt_x</p:attrName>
                                        </p:attrNameLst>
                                      </p:cBhvr>
                                      <p:tavLst>
                                        <p:tav tm="0">
                                          <p:val>
                                            <p:strVal val="1+#ppt_w/2"/>
                                          </p:val>
                                        </p:tav>
                                        <p:tav tm="100000">
                                          <p:val>
                                            <p:strVal val="#ppt_x"/>
                                          </p:val>
                                        </p:tav>
                                      </p:tavLst>
                                    </p:anim>
                                    <p:anim calcmode="lin" valueType="num">
                                      <p:cBhvr additive="base">
                                        <p:cTn id="26" dur="500" fill="hold"/>
                                        <p:tgtEl>
                                          <p:spTgt spid="30727">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2" fill="hold" grpId="0" nodeType="clickEffect">
                                  <p:stCondLst>
                                    <p:cond delay="0"/>
                                  </p:stCondLst>
                                  <p:childTnLst>
                                    <p:set>
                                      <p:cBhvr>
                                        <p:cTn id="30" dur="1" fill="hold">
                                          <p:stCondLst>
                                            <p:cond delay="0"/>
                                          </p:stCondLst>
                                        </p:cTn>
                                        <p:tgtEl>
                                          <p:spTgt spid="30727">
                                            <p:txEl>
                                              <p:pRg st="4" end="4"/>
                                            </p:txEl>
                                          </p:spTgt>
                                        </p:tgtEl>
                                        <p:attrNameLst>
                                          <p:attrName>style.visibility</p:attrName>
                                        </p:attrNameLst>
                                      </p:cBhvr>
                                      <p:to>
                                        <p:strVal val="visible"/>
                                      </p:to>
                                    </p:set>
                                    <p:anim calcmode="lin" valueType="num">
                                      <p:cBhvr additive="base">
                                        <p:cTn id="31" dur="500" fill="hold"/>
                                        <p:tgtEl>
                                          <p:spTgt spid="30727">
                                            <p:txEl>
                                              <p:pRg st="4" end="4"/>
                                            </p:txEl>
                                          </p:spTgt>
                                        </p:tgtEl>
                                        <p:attrNameLst>
                                          <p:attrName>ppt_x</p:attrName>
                                        </p:attrNameLst>
                                      </p:cBhvr>
                                      <p:tavLst>
                                        <p:tav tm="0">
                                          <p:val>
                                            <p:strVal val="1+#ppt_w/2"/>
                                          </p:val>
                                        </p:tav>
                                        <p:tav tm="100000">
                                          <p:val>
                                            <p:strVal val="#ppt_x"/>
                                          </p:val>
                                        </p:tav>
                                      </p:tavLst>
                                    </p:anim>
                                    <p:anim calcmode="lin" valueType="num">
                                      <p:cBhvr additive="base">
                                        <p:cTn id="32" dur="500" fill="hold"/>
                                        <p:tgtEl>
                                          <p:spTgt spid="30727">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2" fill="hold" grpId="0" nodeType="clickEffect">
                                  <p:stCondLst>
                                    <p:cond delay="0"/>
                                  </p:stCondLst>
                                  <p:childTnLst>
                                    <p:set>
                                      <p:cBhvr>
                                        <p:cTn id="36" dur="1" fill="hold">
                                          <p:stCondLst>
                                            <p:cond delay="0"/>
                                          </p:stCondLst>
                                        </p:cTn>
                                        <p:tgtEl>
                                          <p:spTgt spid="30727">
                                            <p:txEl>
                                              <p:pRg st="5" end="5"/>
                                            </p:txEl>
                                          </p:spTgt>
                                        </p:tgtEl>
                                        <p:attrNameLst>
                                          <p:attrName>style.visibility</p:attrName>
                                        </p:attrNameLst>
                                      </p:cBhvr>
                                      <p:to>
                                        <p:strVal val="visible"/>
                                      </p:to>
                                    </p:set>
                                    <p:anim calcmode="lin" valueType="num">
                                      <p:cBhvr additive="base">
                                        <p:cTn id="37" dur="500" fill="hold"/>
                                        <p:tgtEl>
                                          <p:spTgt spid="30727">
                                            <p:txEl>
                                              <p:pRg st="5" end="5"/>
                                            </p:txEl>
                                          </p:spTgt>
                                        </p:tgtEl>
                                        <p:attrNameLst>
                                          <p:attrName>ppt_x</p:attrName>
                                        </p:attrNameLst>
                                      </p:cBhvr>
                                      <p:tavLst>
                                        <p:tav tm="0">
                                          <p:val>
                                            <p:strVal val="1+#ppt_w/2"/>
                                          </p:val>
                                        </p:tav>
                                        <p:tav tm="100000">
                                          <p:val>
                                            <p:strVal val="#ppt_x"/>
                                          </p:val>
                                        </p:tav>
                                      </p:tavLst>
                                    </p:anim>
                                    <p:anim calcmode="lin" valueType="num">
                                      <p:cBhvr additive="base">
                                        <p:cTn id="38" dur="500" fill="hold"/>
                                        <p:tgtEl>
                                          <p:spTgt spid="30727">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2" fill="hold" grpId="0" nodeType="clickEffect">
                                  <p:stCondLst>
                                    <p:cond delay="0"/>
                                  </p:stCondLst>
                                  <p:childTnLst>
                                    <p:set>
                                      <p:cBhvr>
                                        <p:cTn id="42" dur="1" fill="hold">
                                          <p:stCondLst>
                                            <p:cond delay="0"/>
                                          </p:stCondLst>
                                        </p:cTn>
                                        <p:tgtEl>
                                          <p:spTgt spid="30727">
                                            <p:txEl>
                                              <p:pRg st="6" end="6"/>
                                            </p:txEl>
                                          </p:spTgt>
                                        </p:tgtEl>
                                        <p:attrNameLst>
                                          <p:attrName>style.visibility</p:attrName>
                                        </p:attrNameLst>
                                      </p:cBhvr>
                                      <p:to>
                                        <p:strVal val="visible"/>
                                      </p:to>
                                    </p:set>
                                    <p:anim calcmode="lin" valueType="num">
                                      <p:cBhvr additive="base">
                                        <p:cTn id="43" dur="500" fill="hold"/>
                                        <p:tgtEl>
                                          <p:spTgt spid="30727">
                                            <p:txEl>
                                              <p:pRg st="6" end="6"/>
                                            </p:txEl>
                                          </p:spTgt>
                                        </p:tgtEl>
                                        <p:attrNameLst>
                                          <p:attrName>ppt_x</p:attrName>
                                        </p:attrNameLst>
                                      </p:cBhvr>
                                      <p:tavLst>
                                        <p:tav tm="0">
                                          <p:val>
                                            <p:strVal val="1+#ppt_w/2"/>
                                          </p:val>
                                        </p:tav>
                                        <p:tav tm="100000">
                                          <p:val>
                                            <p:strVal val="#ppt_x"/>
                                          </p:val>
                                        </p:tav>
                                      </p:tavLst>
                                    </p:anim>
                                    <p:anim calcmode="lin" valueType="num">
                                      <p:cBhvr additive="base">
                                        <p:cTn id="44" dur="500" fill="hold"/>
                                        <p:tgtEl>
                                          <p:spTgt spid="30727">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2" fill="hold" grpId="0" nodeType="clickEffect">
                                  <p:stCondLst>
                                    <p:cond delay="0"/>
                                  </p:stCondLst>
                                  <p:childTnLst>
                                    <p:set>
                                      <p:cBhvr>
                                        <p:cTn id="48" dur="1" fill="hold">
                                          <p:stCondLst>
                                            <p:cond delay="0"/>
                                          </p:stCondLst>
                                        </p:cTn>
                                        <p:tgtEl>
                                          <p:spTgt spid="30727">
                                            <p:txEl>
                                              <p:pRg st="7" end="7"/>
                                            </p:txEl>
                                          </p:spTgt>
                                        </p:tgtEl>
                                        <p:attrNameLst>
                                          <p:attrName>style.visibility</p:attrName>
                                        </p:attrNameLst>
                                      </p:cBhvr>
                                      <p:to>
                                        <p:strVal val="visible"/>
                                      </p:to>
                                    </p:set>
                                    <p:anim calcmode="lin" valueType="num">
                                      <p:cBhvr additive="base">
                                        <p:cTn id="49" dur="500" fill="hold"/>
                                        <p:tgtEl>
                                          <p:spTgt spid="30727">
                                            <p:txEl>
                                              <p:pRg st="7" end="7"/>
                                            </p:txEl>
                                          </p:spTgt>
                                        </p:tgtEl>
                                        <p:attrNameLst>
                                          <p:attrName>ppt_x</p:attrName>
                                        </p:attrNameLst>
                                      </p:cBhvr>
                                      <p:tavLst>
                                        <p:tav tm="0">
                                          <p:val>
                                            <p:strVal val="1+#ppt_w/2"/>
                                          </p:val>
                                        </p:tav>
                                        <p:tav tm="100000">
                                          <p:val>
                                            <p:strVal val="#ppt_x"/>
                                          </p:val>
                                        </p:tav>
                                      </p:tavLst>
                                    </p:anim>
                                    <p:anim calcmode="lin" valueType="num">
                                      <p:cBhvr additive="base">
                                        <p:cTn id="50" dur="500" fill="hold"/>
                                        <p:tgtEl>
                                          <p:spTgt spid="30727">
                                            <p:txEl>
                                              <p:pRg st="7" end="7"/>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7" grpId="0" autoUpdateAnimBg="0" build="p"/>
    </p:bldLst>
  </p:timing>
</p:sld>
</file>

<file path=ppt/slides/slide2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a:noFill/>
        </p:spPr>
        <p:txBody>
          <a:bodyPr>
            <a:normAutofit fontScale="90000"/>
          </a:bodyPr>
          <a:lstStyle/>
          <a:p>
            <a:r>
              <a:rPr lang="en-US" dirty="0">
                <a:solidFill>
                  <a:schemeClr val="accent4">
                    <a:lumMod val="10000"/>
                  </a:schemeClr>
                </a:solidFill>
              </a:rPr>
              <a:t>Rules for Counting Significant Figures - Details</a:t>
            </a:r>
            <a:endParaRPr lang="en-US" dirty="0">
              <a:solidFill>
                <a:schemeClr val="accent4">
                  <a:lumMod val="10000"/>
                </a:schemeClr>
              </a:solidFill>
            </a:endParaRPr>
          </a:p>
        </p:txBody>
      </p:sp>
      <p:sp>
        <p:nvSpPr>
          <p:cNvPr id="32771" name="Rectangle 3"/>
          <p:cNvSpPr>
            <a:spLocks noChangeArrowheads="1"/>
          </p:cNvSpPr>
          <p:nvPr/>
        </p:nvSpPr>
        <p:spPr bwMode="auto">
          <a:xfrm>
            <a:off x="1371600" y="2436813"/>
            <a:ext cx="7770813" cy="1190625"/>
          </a:xfrm>
          <a:prstGeom prst="rect">
            <a:avLst/>
          </a:prstGeom>
          <a:noFill/>
          <a:ln w="12700">
            <a:noFill/>
            <a:miter lim="800000"/>
          </a:ln>
          <a:effectLst/>
        </p:spPr>
        <p:txBody>
          <a:bodyPr wrap="none" anchor="ctr"/>
          <a:lstStyle/>
          <a:p>
            <a:endParaRPr lang="en-US"/>
          </a:p>
        </p:txBody>
      </p:sp>
      <p:sp>
        <p:nvSpPr>
          <p:cNvPr id="32773" name="Rectangle 5"/>
          <p:cNvSpPr>
            <a:spLocks noGrp="1" noChangeArrowheads="1"/>
          </p:cNvSpPr>
          <p:nvPr>
            <p:ph type="body" idx="1"/>
          </p:nvPr>
        </p:nvSpPr>
        <p:spPr>
          <a:xfrm>
            <a:off x="609600" y="1676400"/>
            <a:ext cx="7848600" cy="3352800"/>
          </a:xfrm>
          <a:noFill/>
        </p:spPr>
        <p:txBody>
          <a:bodyPr>
            <a:normAutofit/>
          </a:bodyPr>
          <a:lstStyle/>
          <a:p>
            <a:pPr>
              <a:spcBef>
                <a:spcPct val="0"/>
              </a:spcBef>
            </a:pPr>
            <a:r>
              <a:rPr lang="en-US" sz="3200" b="1" u="sng" dirty="0">
                <a:solidFill>
                  <a:srgbClr val="800000"/>
                </a:solidFill>
              </a:rPr>
              <a:t>Exact numbers</a:t>
            </a:r>
            <a:r>
              <a:rPr lang="en-US" sz="3200" b="1" dirty="0">
                <a:solidFill>
                  <a:srgbClr val="800000"/>
                </a:solidFill>
              </a:rPr>
              <a:t> </a:t>
            </a:r>
            <a:r>
              <a:rPr lang="en-US" sz="3200" dirty="0">
                <a:solidFill>
                  <a:schemeClr val="accent4">
                    <a:lumMod val="10000"/>
                  </a:schemeClr>
                </a:solidFill>
              </a:rPr>
              <a:t>have an </a:t>
            </a:r>
            <a:r>
              <a:rPr lang="en-US" sz="3200" i="1" dirty="0">
                <a:solidFill>
                  <a:schemeClr val="accent4">
                    <a:lumMod val="10000"/>
                  </a:schemeClr>
                </a:solidFill>
              </a:rPr>
              <a:t>infinite</a:t>
            </a:r>
            <a:r>
              <a:rPr lang="en-US" sz="3200" dirty="0">
                <a:solidFill>
                  <a:schemeClr val="accent4">
                    <a:lumMod val="10000"/>
                  </a:schemeClr>
                </a:solidFill>
              </a:rPr>
              <a:t> number of significant figures.</a:t>
            </a:r>
            <a:endParaRPr lang="en-US" sz="3200" dirty="0">
              <a:solidFill>
                <a:schemeClr val="accent4">
                  <a:lumMod val="10000"/>
                </a:schemeClr>
              </a:solidFill>
            </a:endParaRPr>
          </a:p>
          <a:p>
            <a:pPr>
              <a:spcBef>
                <a:spcPct val="0"/>
              </a:spcBef>
            </a:pPr>
            <a:endParaRPr lang="en-US" dirty="0">
              <a:solidFill>
                <a:schemeClr val="accent4">
                  <a:lumMod val="10000"/>
                </a:schemeClr>
              </a:solidFill>
            </a:endParaRPr>
          </a:p>
          <a:p>
            <a:pPr>
              <a:spcBef>
                <a:spcPct val="0"/>
              </a:spcBef>
            </a:pPr>
            <a:r>
              <a:rPr lang="en-US" sz="3600" b="1" dirty="0">
                <a:solidFill>
                  <a:srgbClr val="C00000"/>
                </a:solidFill>
              </a:rPr>
              <a:t>1 inch  =  2.540000000 cm, exactly</a:t>
            </a:r>
            <a:endParaRPr lang="en-US" sz="3600" b="1" dirty="0">
              <a:solidFill>
                <a:srgbClr val="C00000"/>
              </a:solidFill>
            </a:endParaRPr>
          </a:p>
          <a:p>
            <a:pPr>
              <a:spcBef>
                <a:spcPct val="0"/>
              </a:spcBef>
            </a:pPr>
            <a:r>
              <a:rPr lang="en-US" sz="3600" b="1" dirty="0">
                <a:solidFill>
                  <a:srgbClr val="C00000"/>
                </a:solidFill>
              </a:rPr>
              <a:t>1 mol of </a:t>
            </a:r>
            <a:r>
              <a:rPr lang="en-US" sz="3600" b="1" baseline="30000" dirty="0">
                <a:solidFill>
                  <a:srgbClr val="C00000"/>
                </a:solidFill>
              </a:rPr>
              <a:t>12</a:t>
            </a:r>
            <a:r>
              <a:rPr lang="en-US" sz="3600" b="1" dirty="0">
                <a:solidFill>
                  <a:srgbClr val="C00000"/>
                </a:solidFill>
              </a:rPr>
              <a:t>C = 12.000000000 g, exactly</a:t>
            </a:r>
            <a:endParaRPr lang="en-US" sz="3600" b="1" dirty="0">
              <a:solidFill>
                <a:srgbClr val="C00000"/>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32773">
                                            <p:txEl>
                                              <p:pRg st="0" end="0"/>
                                            </p:txEl>
                                          </p:spTgt>
                                        </p:tgtEl>
                                        <p:attrNameLst>
                                          <p:attrName>style.visibility</p:attrName>
                                        </p:attrNameLst>
                                      </p:cBhvr>
                                      <p:to>
                                        <p:strVal val="visible"/>
                                      </p:to>
                                    </p:set>
                                    <p:animEffect transition="in" filter="box(in)">
                                      <p:cBhvr>
                                        <p:cTn id="7" dur="500"/>
                                        <p:tgtEl>
                                          <p:spTgt spid="3277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32773">
                                            <p:txEl>
                                              <p:pRg st="2" end="2"/>
                                            </p:txEl>
                                          </p:spTgt>
                                        </p:tgtEl>
                                        <p:attrNameLst>
                                          <p:attrName>style.visibility</p:attrName>
                                        </p:attrNameLst>
                                      </p:cBhvr>
                                      <p:to>
                                        <p:strVal val="visible"/>
                                      </p:to>
                                    </p:set>
                                    <p:animEffect transition="in" filter="box(in)">
                                      <p:cBhvr>
                                        <p:cTn id="12" dur="500"/>
                                        <p:tgtEl>
                                          <p:spTgt spid="3277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32773">
                                            <p:txEl>
                                              <p:pRg st="3" end="3"/>
                                            </p:txEl>
                                          </p:spTgt>
                                        </p:tgtEl>
                                        <p:attrNameLst>
                                          <p:attrName>style.visibility</p:attrName>
                                        </p:attrNameLst>
                                      </p:cBhvr>
                                      <p:to>
                                        <p:strVal val="visible"/>
                                      </p:to>
                                    </p:set>
                                    <p:animEffect transition="in" filter="box(in)">
                                      <p:cBhvr>
                                        <p:cTn id="17" dur="500"/>
                                        <p:tgtEl>
                                          <p:spTgt spid="3277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773" grpId="0" autoUpdateAnimBg="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lum bright="-20000" contrast="40000"/>
          </a:blip>
          <a:stretch>
            <a:fillRect/>
          </a:stretch>
        </p:blipFill>
        <p:spPr>
          <a:xfrm>
            <a:off x="303864" y="1917328"/>
            <a:ext cx="8536271" cy="3023344"/>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a:xfrm>
            <a:off x="609600" y="228600"/>
            <a:ext cx="7696200" cy="685800"/>
          </a:xfrm>
        </p:spPr>
        <p:txBody>
          <a:bodyPr>
            <a:normAutofit fontScale="90000"/>
          </a:bodyPr>
          <a:lstStyle/>
          <a:p>
            <a:r>
              <a:rPr lang="en-US" dirty="0">
                <a:solidFill>
                  <a:schemeClr val="accent4">
                    <a:lumMod val="10000"/>
                  </a:schemeClr>
                </a:solidFill>
              </a:rPr>
              <a:t>Significant Figures Practice #1</a:t>
            </a:r>
            <a:endParaRPr lang="en-US" dirty="0">
              <a:solidFill>
                <a:schemeClr val="accent4">
                  <a:lumMod val="10000"/>
                </a:schemeClr>
              </a:solidFill>
            </a:endParaRPr>
          </a:p>
        </p:txBody>
      </p:sp>
      <p:sp>
        <p:nvSpPr>
          <p:cNvPr id="57348" name="Text Box 4"/>
          <p:cNvSpPr txBox="1">
            <a:spLocks noChangeArrowheads="1"/>
          </p:cNvSpPr>
          <p:nvPr/>
        </p:nvSpPr>
        <p:spPr bwMode="auto">
          <a:xfrm>
            <a:off x="533400" y="990600"/>
            <a:ext cx="8001000" cy="457200"/>
          </a:xfrm>
          <a:prstGeom prst="rect">
            <a:avLst/>
          </a:prstGeom>
          <a:noFill/>
          <a:ln w="12700">
            <a:noFill/>
            <a:miter lim="800000"/>
          </a:ln>
          <a:effectLst/>
        </p:spPr>
        <p:txBody>
          <a:bodyPr>
            <a:spAutoFit/>
          </a:bodyPr>
          <a:lstStyle/>
          <a:p>
            <a:r>
              <a:rPr lang="en-US" sz="2400" dirty="0">
                <a:solidFill>
                  <a:schemeClr val="accent4">
                    <a:lumMod val="10000"/>
                  </a:schemeClr>
                </a:solidFill>
              </a:rPr>
              <a:t>How many significant figures in each of the following?</a:t>
            </a:r>
            <a:endParaRPr lang="en-US" sz="2400" dirty="0">
              <a:solidFill>
                <a:schemeClr val="accent4">
                  <a:lumMod val="10000"/>
                </a:schemeClr>
              </a:solidFill>
            </a:endParaRPr>
          </a:p>
        </p:txBody>
      </p:sp>
      <p:sp>
        <p:nvSpPr>
          <p:cNvPr id="57349" name="Text Box 5"/>
          <p:cNvSpPr txBox="1">
            <a:spLocks noChangeArrowheads="1"/>
          </p:cNvSpPr>
          <p:nvPr/>
        </p:nvSpPr>
        <p:spPr bwMode="auto">
          <a:xfrm>
            <a:off x="1736725" y="1600200"/>
            <a:ext cx="2301875" cy="369332"/>
          </a:xfrm>
          <a:prstGeom prst="rect">
            <a:avLst/>
          </a:prstGeom>
          <a:noFill/>
          <a:ln w="12700">
            <a:noFill/>
            <a:miter lim="800000"/>
          </a:ln>
          <a:effectLst/>
        </p:spPr>
        <p:txBody>
          <a:bodyPr>
            <a:spAutoFit/>
          </a:bodyPr>
          <a:lstStyle/>
          <a:p>
            <a:r>
              <a:rPr lang="en-US" dirty="0">
                <a:solidFill>
                  <a:srgbClr val="006600"/>
                </a:solidFill>
              </a:rPr>
              <a:t>1.0070 m   </a:t>
            </a:r>
            <a:r>
              <a:rPr lang="en-US" dirty="0">
                <a:solidFill>
                  <a:srgbClr val="006600"/>
                </a:solidFill>
                <a:sym typeface="Wingdings" panose="05000000000000000000" pitchFamily="2" charset="2"/>
              </a:rPr>
              <a:t> </a:t>
            </a:r>
            <a:endParaRPr lang="en-US" dirty="0">
              <a:solidFill>
                <a:srgbClr val="006600"/>
              </a:solidFill>
            </a:endParaRPr>
          </a:p>
        </p:txBody>
      </p:sp>
      <p:sp>
        <p:nvSpPr>
          <p:cNvPr id="57350" name="Text Box 6"/>
          <p:cNvSpPr txBox="1">
            <a:spLocks noChangeArrowheads="1"/>
          </p:cNvSpPr>
          <p:nvPr/>
        </p:nvSpPr>
        <p:spPr bwMode="auto">
          <a:xfrm>
            <a:off x="4343400" y="1600200"/>
            <a:ext cx="2454275" cy="519113"/>
          </a:xfrm>
          <a:prstGeom prst="rect">
            <a:avLst/>
          </a:prstGeom>
          <a:noFill/>
          <a:ln w="12700">
            <a:noFill/>
            <a:miter lim="800000"/>
          </a:ln>
          <a:effectLst/>
        </p:spPr>
        <p:txBody>
          <a:bodyPr>
            <a:spAutoFit/>
          </a:bodyPr>
          <a:lstStyle/>
          <a:p>
            <a:r>
              <a:rPr lang="en-US" dirty="0">
                <a:solidFill>
                  <a:srgbClr val="800000"/>
                </a:solidFill>
              </a:rPr>
              <a:t>5 sig figs</a:t>
            </a:r>
            <a:endParaRPr lang="en-US" dirty="0">
              <a:solidFill>
                <a:srgbClr val="800000"/>
              </a:solidFill>
            </a:endParaRPr>
          </a:p>
        </p:txBody>
      </p:sp>
      <p:sp>
        <p:nvSpPr>
          <p:cNvPr id="57351" name="Text Box 7"/>
          <p:cNvSpPr txBox="1">
            <a:spLocks noChangeArrowheads="1"/>
          </p:cNvSpPr>
          <p:nvPr/>
        </p:nvSpPr>
        <p:spPr bwMode="auto">
          <a:xfrm>
            <a:off x="1828800" y="2286000"/>
            <a:ext cx="2378075" cy="369332"/>
          </a:xfrm>
          <a:prstGeom prst="rect">
            <a:avLst/>
          </a:prstGeom>
          <a:noFill/>
          <a:ln w="12700">
            <a:noFill/>
            <a:miter lim="800000"/>
          </a:ln>
          <a:effectLst/>
        </p:spPr>
        <p:txBody>
          <a:bodyPr>
            <a:spAutoFit/>
          </a:bodyPr>
          <a:lstStyle/>
          <a:p>
            <a:r>
              <a:rPr lang="en-US" dirty="0">
                <a:solidFill>
                  <a:srgbClr val="006600"/>
                </a:solidFill>
              </a:rPr>
              <a:t>17.10 kg   </a:t>
            </a:r>
            <a:r>
              <a:rPr lang="en-US" dirty="0">
                <a:solidFill>
                  <a:srgbClr val="006600"/>
                </a:solidFill>
                <a:sym typeface="Wingdings" panose="05000000000000000000" pitchFamily="2" charset="2"/>
              </a:rPr>
              <a:t></a:t>
            </a:r>
            <a:endParaRPr lang="en-US" dirty="0">
              <a:solidFill>
                <a:srgbClr val="006600"/>
              </a:solidFill>
            </a:endParaRPr>
          </a:p>
        </p:txBody>
      </p:sp>
      <p:sp>
        <p:nvSpPr>
          <p:cNvPr id="57352" name="Text Box 8"/>
          <p:cNvSpPr txBox="1">
            <a:spLocks noChangeArrowheads="1"/>
          </p:cNvSpPr>
          <p:nvPr/>
        </p:nvSpPr>
        <p:spPr bwMode="auto">
          <a:xfrm>
            <a:off x="4343400" y="2286000"/>
            <a:ext cx="1920875" cy="519113"/>
          </a:xfrm>
          <a:prstGeom prst="rect">
            <a:avLst/>
          </a:prstGeom>
          <a:noFill/>
          <a:ln w="12700">
            <a:noFill/>
            <a:miter lim="800000"/>
          </a:ln>
          <a:effectLst/>
        </p:spPr>
        <p:txBody>
          <a:bodyPr>
            <a:spAutoFit/>
          </a:bodyPr>
          <a:lstStyle/>
          <a:p>
            <a:r>
              <a:rPr lang="en-US" dirty="0">
                <a:solidFill>
                  <a:srgbClr val="800000"/>
                </a:solidFill>
              </a:rPr>
              <a:t>4 sig figs</a:t>
            </a:r>
            <a:endParaRPr lang="en-US" dirty="0">
              <a:solidFill>
                <a:srgbClr val="800000"/>
              </a:solidFill>
            </a:endParaRPr>
          </a:p>
        </p:txBody>
      </p:sp>
      <p:sp>
        <p:nvSpPr>
          <p:cNvPr id="57353" name="Text Box 9"/>
          <p:cNvSpPr txBox="1">
            <a:spLocks noChangeArrowheads="1"/>
          </p:cNvSpPr>
          <p:nvPr/>
        </p:nvSpPr>
        <p:spPr bwMode="auto">
          <a:xfrm>
            <a:off x="1752600" y="3048000"/>
            <a:ext cx="2454275" cy="369332"/>
          </a:xfrm>
          <a:prstGeom prst="rect">
            <a:avLst/>
          </a:prstGeom>
          <a:noFill/>
          <a:ln w="12700">
            <a:noFill/>
            <a:miter lim="800000"/>
          </a:ln>
          <a:effectLst/>
        </p:spPr>
        <p:txBody>
          <a:bodyPr>
            <a:spAutoFit/>
          </a:bodyPr>
          <a:lstStyle/>
          <a:p>
            <a:r>
              <a:rPr lang="en-US" dirty="0">
                <a:solidFill>
                  <a:srgbClr val="006600"/>
                </a:solidFill>
              </a:rPr>
              <a:t>100,890 L   </a:t>
            </a:r>
            <a:r>
              <a:rPr lang="en-US" dirty="0">
                <a:solidFill>
                  <a:srgbClr val="006600"/>
                </a:solidFill>
                <a:sym typeface="Wingdings" panose="05000000000000000000" pitchFamily="2" charset="2"/>
              </a:rPr>
              <a:t></a:t>
            </a:r>
            <a:endParaRPr lang="en-US" dirty="0">
              <a:solidFill>
                <a:srgbClr val="006600"/>
              </a:solidFill>
            </a:endParaRPr>
          </a:p>
        </p:txBody>
      </p:sp>
      <p:sp>
        <p:nvSpPr>
          <p:cNvPr id="57354" name="Text Box 10"/>
          <p:cNvSpPr txBox="1">
            <a:spLocks noChangeArrowheads="1"/>
          </p:cNvSpPr>
          <p:nvPr/>
        </p:nvSpPr>
        <p:spPr bwMode="auto">
          <a:xfrm>
            <a:off x="4343400" y="3048000"/>
            <a:ext cx="1406154" cy="369332"/>
          </a:xfrm>
          <a:prstGeom prst="rect">
            <a:avLst/>
          </a:prstGeom>
          <a:noFill/>
          <a:ln w="12700">
            <a:noFill/>
            <a:miter lim="800000"/>
          </a:ln>
          <a:effectLst/>
        </p:spPr>
        <p:txBody>
          <a:bodyPr wrap="none">
            <a:spAutoFit/>
          </a:bodyPr>
          <a:lstStyle/>
          <a:p>
            <a:r>
              <a:rPr lang="en-US" dirty="0">
                <a:solidFill>
                  <a:srgbClr val="800000"/>
                </a:solidFill>
              </a:rPr>
              <a:t>5 or 6 sig figs</a:t>
            </a:r>
            <a:endParaRPr lang="en-US" dirty="0">
              <a:solidFill>
                <a:srgbClr val="800000"/>
              </a:solidFill>
            </a:endParaRPr>
          </a:p>
        </p:txBody>
      </p:sp>
      <p:sp>
        <p:nvSpPr>
          <p:cNvPr id="57355" name="Text Box 11"/>
          <p:cNvSpPr txBox="1">
            <a:spLocks noChangeArrowheads="1"/>
          </p:cNvSpPr>
          <p:nvPr/>
        </p:nvSpPr>
        <p:spPr bwMode="auto">
          <a:xfrm>
            <a:off x="1447800" y="3810000"/>
            <a:ext cx="1797287" cy="369332"/>
          </a:xfrm>
          <a:prstGeom prst="rect">
            <a:avLst/>
          </a:prstGeom>
          <a:noFill/>
          <a:ln w="12700">
            <a:noFill/>
            <a:miter lim="800000"/>
          </a:ln>
          <a:effectLst/>
        </p:spPr>
        <p:txBody>
          <a:bodyPr wrap="none">
            <a:spAutoFit/>
          </a:bodyPr>
          <a:lstStyle/>
          <a:p>
            <a:r>
              <a:rPr lang="en-US" dirty="0">
                <a:solidFill>
                  <a:srgbClr val="006600"/>
                </a:solidFill>
              </a:rPr>
              <a:t>   3.29 x 10</a:t>
            </a:r>
            <a:r>
              <a:rPr lang="en-US" baseline="30000" dirty="0">
                <a:solidFill>
                  <a:srgbClr val="006600"/>
                </a:solidFill>
              </a:rPr>
              <a:t>3</a:t>
            </a:r>
            <a:r>
              <a:rPr lang="en-US" dirty="0">
                <a:solidFill>
                  <a:srgbClr val="006600"/>
                </a:solidFill>
              </a:rPr>
              <a:t> s   </a:t>
            </a:r>
            <a:r>
              <a:rPr lang="en-US" dirty="0">
                <a:solidFill>
                  <a:srgbClr val="006600"/>
                </a:solidFill>
                <a:sym typeface="Wingdings" panose="05000000000000000000" pitchFamily="2" charset="2"/>
              </a:rPr>
              <a:t></a:t>
            </a:r>
            <a:endParaRPr lang="en-US" baseline="30000" dirty="0">
              <a:solidFill>
                <a:srgbClr val="006600"/>
              </a:solidFill>
            </a:endParaRPr>
          </a:p>
        </p:txBody>
      </p:sp>
      <p:sp>
        <p:nvSpPr>
          <p:cNvPr id="57356" name="Text Box 12"/>
          <p:cNvSpPr txBox="1">
            <a:spLocks noChangeArrowheads="1"/>
          </p:cNvSpPr>
          <p:nvPr/>
        </p:nvSpPr>
        <p:spPr bwMode="auto">
          <a:xfrm>
            <a:off x="4327525" y="3824288"/>
            <a:ext cx="1719263" cy="519112"/>
          </a:xfrm>
          <a:prstGeom prst="rect">
            <a:avLst/>
          </a:prstGeom>
          <a:noFill/>
          <a:ln w="12700">
            <a:noFill/>
            <a:miter lim="800000"/>
          </a:ln>
          <a:effectLst/>
        </p:spPr>
        <p:txBody>
          <a:bodyPr wrap="none">
            <a:spAutoFit/>
          </a:bodyPr>
          <a:lstStyle/>
          <a:p>
            <a:r>
              <a:rPr lang="en-US" dirty="0">
                <a:solidFill>
                  <a:srgbClr val="800000"/>
                </a:solidFill>
              </a:rPr>
              <a:t>3 sig figs</a:t>
            </a:r>
            <a:endParaRPr lang="en-US" dirty="0">
              <a:solidFill>
                <a:srgbClr val="800000"/>
              </a:solidFill>
            </a:endParaRPr>
          </a:p>
        </p:txBody>
      </p:sp>
      <p:sp>
        <p:nvSpPr>
          <p:cNvPr id="57357" name="Text Box 13"/>
          <p:cNvSpPr txBox="1">
            <a:spLocks noChangeArrowheads="1"/>
          </p:cNvSpPr>
          <p:nvPr/>
        </p:nvSpPr>
        <p:spPr bwMode="auto">
          <a:xfrm>
            <a:off x="1676400" y="4495800"/>
            <a:ext cx="1547218" cy="369332"/>
          </a:xfrm>
          <a:prstGeom prst="rect">
            <a:avLst/>
          </a:prstGeom>
          <a:noFill/>
          <a:ln w="12700">
            <a:noFill/>
            <a:miter lim="800000"/>
          </a:ln>
          <a:effectLst/>
        </p:spPr>
        <p:txBody>
          <a:bodyPr wrap="none">
            <a:spAutoFit/>
          </a:bodyPr>
          <a:lstStyle/>
          <a:p>
            <a:r>
              <a:rPr lang="en-US" dirty="0">
                <a:solidFill>
                  <a:srgbClr val="006600"/>
                </a:solidFill>
              </a:rPr>
              <a:t>0.0054 cm   </a:t>
            </a:r>
            <a:r>
              <a:rPr lang="en-US" dirty="0">
                <a:solidFill>
                  <a:srgbClr val="006600"/>
                </a:solidFill>
                <a:sym typeface="Wingdings" panose="05000000000000000000" pitchFamily="2" charset="2"/>
              </a:rPr>
              <a:t></a:t>
            </a:r>
            <a:endParaRPr lang="en-US" dirty="0">
              <a:solidFill>
                <a:srgbClr val="006600"/>
              </a:solidFill>
            </a:endParaRPr>
          </a:p>
        </p:txBody>
      </p:sp>
      <p:sp>
        <p:nvSpPr>
          <p:cNvPr id="57358" name="Text Box 14"/>
          <p:cNvSpPr txBox="1">
            <a:spLocks noChangeArrowheads="1"/>
          </p:cNvSpPr>
          <p:nvPr/>
        </p:nvSpPr>
        <p:spPr bwMode="auto">
          <a:xfrm>
            <a:off x="4327525" y="4510088"/>
            <a:ext cx="1719263" cy="519112"/>
          </a:xfrm>
          <a:prstGeom prst="rect">
            <a:avLst/>
          </a:prstGeom>
          <a:noFill/>
          <a:ln w="12700">
            <a:noFill/>
            <a:miter lim="800000"/>
          </a:ln>
          <a:effectLst/>
        </p:spPr>
        <p:txBody>
          <a:bodyPr wrap="none">
            <a:spAutoFit/>
          </a:bodyPr>
          <a:lstStyle/>
          <a:p>
            <a:r>
              <a:rPr lang="en-US" dirty="0">
                <a:solidFill>
                  <a:srgbClr val="800000"/>
                </a:solidFill>
              </a:rPr>
              <a:t>2 sig figs</a:t>
            </a:r>
            <a:endParaRPr lang="en-US" dirty="0">
              <a:solidFill>
                <a:srgbClr val="800000"/>
              </a:solidFill>
            </a:endParaRPr>
          </a:p>
        </p:txBody>
      </p:sp>
      <p:sp>
        <p:nvSpPr>
          <p:cNvPr id="57359" name="Text Box 15"/>
          <p:cNvSpPr txBox="1">
            <a:spLocks noChangeArrowheads="1"/>
          </p:cNvSpPr>
          <p:nvPr/>
        </p:nvSpPr>
        <p:spPr bwMode="auto">
          <a:xfrm>
            <a:off x="1600200" y="5178425"/>
            <a:ext cx="1561646" cy="369332"/>
          </a:xfrm>
          <a:prstGeom prst="rect">
            <a:avLst/>
          </a:prstGeom>
          <a:noFill/>
          <a:ln w="12700">
            <a:noFill/>
            <a:miter lim="800000"/>
          </a:ln>
          <a:effectLst/>
        </p:spPr>
        <p:txBody>
          <a:bodyPr wrap="none">
            <a:spAutoFit/>
          </a:bodyPr>
          <a:lstStyle/>
          <a:p>
            <a:r>
              <a:rPr lang="en-US" dirty="0">
                <a:solidFill>
                  <a:srgbClr val="006600"/>
                </a:solidFill>
              </a:rPr>
              <a:t>3,200,000.   </a:t>
            </a:r>
            <a:r>
              <a:rPr lang="en-US" dirty="0">
                <a:solidFill>
                  <a:srgbClr val="006600"/>
                </a:solidFill>
                <a:sym typeface="Wingdings" panose="05000000000000000000" pitchFamily="2" charset="2"/>
              </a:rPr>
              <a:t></a:t>
            </a:r>
            <a:endParaRPr lang="en-US" dirty="0">
              <a:solidFill>
                <a:srgbClr val="006600"/>
              </a:solidFill>
            </a:endParaRPr>
          </a:p>
        </p:txBody>
      </p:sp>
      <p:sp>
        <p:nvSpPr>
          <p:cNvPr id="57360" name="Text Box 16"/>
          <p:cNvSpPr txBox="1">
            <a:spLocks noChangeArrowheads="1"/>
          </p:cNvSpPr>
          <p:nvPr/>
        </p:nvSpPr>
        <p:spPr bwMode="auto">
          <a:xfrm>
            <a:off x="4327525" y="5195888"/>
            <a:ext cx="981359" cy="369332"/>
          </a:xfrm>
          <a:prstGeom prst="rect">
            <a:avLst/>
          </a:prstGeom>
          <a:noFill/>
          <a:ln w="12700">
            <a:noFill/>
            <a:miter lim="800000"/>
          </a:ln>
          <a:effectLst/>
        </p:spPr>
        <p:txBody>
          <a:bodyPr wrap="none">
            <a:spAutoFit/>
          </a:bodyPr>
          <a:lstStyle/>
          <a:p>
            <a:r>
              <a:rPr lang="en-US" dirty="0">
                <a:solidFill>
                  <a:srgbClr val="800000"/>
                </a:solidFill>
              </a:rPr>
              <a:t>7 sig figs</a:t>
            </a:r>
            <a:endParaRPr lang="en-US" dirty="0">
              <a:solidFill>
                <a:srgbClr val="800000"/>
              </a:solidFill>
            </a:endParaRPr>
          </a:p>
        </p:txBody>
      </p:sp>
      <p:sp>
        <p:nvSpPr>
          <p:cNvPr id="57361" name="Line 17"/>
          <p:cNvSpPr>
            <a:spLocks noChangeShapeType="1"/>
          </p:cNvSpPr>
          <p:nvPr/>
        </p:nvSpPr>
        <p:spPr bwMode="auto">
          <a:xfrm>
            <a:off x="1828800" y="2057400"/>
            <a:ext cx="647700" cy="0"/>
          </a:xfrm>
          <a:prstGeom prst="line">
            <a:avLst/>
          </a:prstGeom>
          <a:noFill/>
          <a:ln w="38100">
            <a:solidFill>
              <a:schemeClr val="accent4">
                <a:lumMod val="10000"/>
              </a:schemeClr>
            </a:solidFill>
            <a:round/>
          </a:ln>
          <a:effectLst/>
        </p:spPr>
        <p:txBody>
          <a:bodyPr/>
          <a:lstStyle/>
          <a:p>
            <a:endParaRPr lang="en-US"/>
          </a:p>
        </p:txBody>
      </p:sp>
      <p:sp>
        <p:nvSpPr>
          <p:cNvPr id="57362" name="Line 18"/>
          <p:cNvSpPr>
            <a:spLocks noChangeShapeType="1"/>
          </p:cNvSpPr>
          <p:nvPr/>
        </p:nvSpPr>
        <p:spPr bwMode="auto">
          <a:xfrm>
            <a:off x="1905000" y="2743200"/>
            <a:ext cx="541337" cy="0"/>
          </a:xfrm>
          <a:prstGeom prst="line">
            <a:avLst/>
          </a:prstGeom>
          <a:noFill/>
          <a:ln w="38100">
            <a:solidFill>
              <a:schemeClr val="accent4">
                <a:lumMod val="10000"/>
              </a:schemeClr>
            </a:solidFill>
            <a:round/>
          </a:ln>
          <a:effectLst/>
        </p:spPr>
        <p:txBody>
          <a:bodyPr/>
          <a:lstStyle/>
          <a:p>
            <a:endParaRPr lang="en-US"/>
          </a:p>
        </p:txBody>
      </p:sp>
      <p:sp>
        <p:nvSpPr>
          <p:cNvPr id="57363" name="Line 19"/>
          <p:cNvSpPr>
            <a:spLocks noChangeShapeType="1"/>
          </p:cNvSpPr>
          <p:nvPr/>
        </p:nvSpPr>
        <p:spPr bwMode="auto">
          <a:xfrm>
            <a:off x="1828800" y="3505200"/>
            <a:ext cx="723900" cy="0"/>
          </a:xfrm>
          <a:prstGeom prst="line">
            <a:avLst/>
          </a:prstGeom>
          <a:noFill/>
          <a:ln w="38100">
            <a:solidFill>
              <a:schemeClr val="accent4">
                <a:lumMod val="10000"/>
              </a:schemeClr>
            </a:solidFill>
            <a:round/>
          </a:ln>
          <a:effectLst/>
        </p:spPr>
        <p:txBody>
          <a:bodyPr/>
          <a:lstStyle/>
          <a:p>
            <a:endParaRPr lang="en-US"/>
          </a:p>
        </p:txBody>
      </p:sp>
      <p:sp>
        <p:nvSpPr>
          <p:cNvPr id="57364" name="Line 20"/>
          <p:cNvSpPr>
            <a:spLocks noChangeShapeType="1"/>
          </p:cNvSpPr>
          <p:nvPr/>
        </p:nvSpPr>
        <p:spPr bwMode="auto">
          <a:xfrm>
            <a:off x="1752600" y="4267200"/>
            <a:ext cx="304800" cy="0"/>
          </a:xfrm>
          <a:prstGeom prst="line">
            <a:avLst/>
          </a:prstGeom>
          <a:noFill/>
          <a:ln w="38100">
            <a:solidFill>
              <a:schemeClr val="accent4">
                <a:lumMod val="10000"/>
              </a:schemeClr>
            </a:solidFill>
            <a:round/>
          </a:ln>
          <a:effectLst/>
        </p:spPr>
        <p:txBody>
          <a:bodyPr/>
          <a:lstStyle/>
          <a:p>
            <a:endParaRPr lang="en-US"/>
          </a:p>
        </p:txBody>
      </p:sp>
      <p:sp>
        <p:nvSpPr>
          <p:cNvPr id="57365" name="Line 21"/>
          <p:cNvSpPr>
            <a:spLocks noChangeShapeType="1"/>
          </p:cNvSpPr>
          <p:nvPr/>
        </p:nvSpPr>
        <p:spPr bwMode="auto">
          <a:xfrm>
            <a:off x="2209800" y="4953000"/>
            <a:ext cx="227013" cy="0"/>
          </a:xfrm>
          <a:prstGeom prst="line">
            <a:avLst/>
          </a:prstGeom>
          <a:noFill/>
          <a:ln w="38100">
            <a:solidFill>
              <a:schemeClr val="accent4">
                <a:lumMod val="10000"/>
              </a:schemeClr>
            </a:solidFill>
            <a:round/>
          </a:ln>
          <a:effectLst/>
        </p:spPr>
        <p:txBody>
          <a:bodyPr/>
          <a:lstStyle/>
          <a:p>
            <a:endParaRPr lang="en-US"/>
          </a:p>
        </p:txBody>
      </p:sp>
      <p:sp>
        <p:nvSpPr>
          <p:cNvPr id="57366" name="Line 22"/>
          <p:cNvSpPr>
            <a:spLocks noChangeShapeType="1"/>
          </p:cNvSpPr>
          <p:nvPr/>
        </p:nvSpPr>
        <p:spPr bwMode="auto">
          <a:xfrm>
            <a:off x="1647031" y="5638800"/>
            <a:ext cx="1096169" cy="0"/>
          </a:xfrm>
          <a:prstGeom prst="line">
            <a:avLst/>
          </a:prstGeom>
          <a:noFill/>
          <a:ln w="38100">
            <a:solidFill>
              <a:schemeClr val="accent4">
                <a:lumMod val="10000"/>
              </a:schemeClr>
            </a:solidFill>
            <a:round/>
          </a:ln>
          <a:effectLst/>
        </p:spPr>
        <p:txBody>
          <a:bodyPr/>
          <a:lstStyle/>
          <a:p>
            <a:endParaRPr 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5734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57350"/>
                                        </p:tgtEl>
                                        <p:attrNameLst>
                                          <p:attrName>style.visibility</p:attrName>
                                        </p:attrNameLst>
                                      </p:cBhvr>
                                      <p:to>
                                        <p:strVal val="visible"/>
                                      </p:to>
                                    </p:set>
                                    <p:animEffect transition="in" filter="wipe(left)">
                                      <p:cBhvr>
                                        <p:cTn id="11" dur="500"/>
                                        <p:tgtEl>
                                          <p:spTgt spid="57350"/>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grpId="0" nodeType="clickEffect">
                                  <p:stCondLst>
                                    <p:cond delay="0"/>
                                  </p:stCondLst>
                                  <p:childTnLst>
                                    <p:set>
                                      <p:cBhvr>
                                        <p:cTn id="15" dur="1" fill="hold">
                                          <p:stCondLst>
                                            <p:cond delay="0"/>
                                          </p:stCondLst>
                                        </p:cTn>
                                        <p:tgtEl>
                                          <p:spTgt spid="57361"/>
                                        </p:tgtEl>
                                        <p:attrNameLst>
                                          <p:attrName>style.visibility</p:attrName>
                                        </p:attrNameLst>
                                      </p:cBhvr>
                                      <p:to>
                                        <p:strVal val="visible"/>
                                      </p:to>
                                    </p:set>
                                    <p:animEffect transition="in" filter="dissolve">
                                      <p:cBhvr>
                                        <p:cTn id="16" dur="500"/>
                                        <p:tgtEl>
                                          <p:spTgt spid="57361"/>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499"/>
                                          </p:stCondLst>
                                        </p:cTn>
                                        <p:tgtEl>
                                          <p:spTgt spid="5735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57352"/>
                                        </p:tgtEl>
                                        <p:attrNameLst>
                                          <p:attrName>style.visibility</p:attrName>
                                        </p:attrNameLst>
                                      </p:cBhvr>
                                      <p:to>
                                        <p:strVal val="visible"/>
                                      </p:to>
                                    </p:set>
                                    <p:animEffect transition="in" filter="wipe(left)">
                                      <p:cBhvr>
                                        <p:cTn id="25" dur="500"/>
                                        <p:tgtEl>
                                          <p:spTgt spid="57352"/>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grpId="0" nodeType="clickEffect">
                                  <p:stCondLst>
                                    <p:cond delay="0"/>
                                  </p:stCondLst>
                                  <p:childTnLst>
                                    <p:set>
                                      <p:cBhvr>
                                        <p:cTn id="29" dur="1" fill="hold">
                                          <p:stCondLst>
                                            <p:cond delay="0"/>
                                          </p:stCondLst>
                                        </p:cTn>
                                        <p:tgtEl>
                                          <p:spTgt spid="57362"/>
                                        </p:tgtEl>
                                        <p:attrNameLst>
                                          <p:attrName>style.visibility</p:attrName>
                                        </p:attrNameLst>
                                      </p:cBhvr>
                                      <p:to>
                                        <p:strVal val="visible"/>
                                      </p:to>
                                    </p:set>
                                    <p:animEffect transition="in" filter="dissolve">
                                      <p:cBhvr>
                                        <p:cTn id="30" dur="500"/>
                                        <p:tgtEl>
                                          <p:spTgt spid="57362"/>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5735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grpId="0" nodeType="clickEffect">
                                  <p:stCondLst>
                                    <p:cond delay="0"/>
                                  </p:stCondLst>
                                  <p:childTnLst>
                                    <p:set>
                                      <p:cBhvr>
                                        <p:cTn id="38" dur="1" fill="hold">
                                          <p:stCondLst>
                                            <p:cond delay="0"/>
                                          </p:stCondLst>
                                        </p:cTn>
                                        <p:tgtEl>
                                          <p:spTgt spid="57354"/>
                                        </p:tgtEl>
                                        <p:attrNameLst>
                                          <p:attrName>style.visibility</p:attrName>
                                        </p:attrNameLst>
                                      </p:cBhvr>
                                      <p:to>
                                        <p:strVal val="visible"/>
                                      </p:to>
                                    </p:set>
                                    <p:animEffect transition="in" filter="wipe(left)">
                                      <p:cBhvr>
                                        <p:cTn id="39" dur="500"/>
                                        <p:tgtEl>
                                          <p:spTgt spid="57354"/>
                                        </p:tgtEl>
                                      </p:cBhvr>
                                    </p:animEffect>
                                  </p:childTnLst>
                                </p:cTn>
                              </p:par>
                            </p:childTnLst>
                          </p:cTn>
                        </p:par>
                      </p:childTnLst>
                    </p:cTn>
                  </p:par>
                  <p:par>
                    <p:cTn id="40" fill="hold">
                      <p:stCondLst>
                        <p:cond delay="indefinite"/>
                      </p:stCondLst>
                      <p:childTnLst>
                        <p:par>
                          <p:cTn id="41" fill="hold">
                            <p:stCondLst>
                              <p:cond delay="0"/>
                            </p:stCondLst>
                            <p:childTnLst>
                              <p:par>
                                <p:cTn id="42" presetID="9" presetClass="entr" presetSubtype="0" fill="hold" grpId="0" nodeType="clickEffect">
                                  <p:stCondLst>
                                    <p:cond delay="0"/>
                                  </p:stCondLst>
                                  <p:childTnLst>
                                    <p:set>
                                      <p:cBhvr>
                                        <p:cTn id="43" dur="1" fill="hold">
                                          <p:stCondLst>
                                            <p:cond delay="0"/>
                                          </p:stCondLst>
                                        </p:cTn>
                                        <p:tgtEl>
                                          <p:spTgt spid="57363"/>
                                        </p:tgtEl>
                                        <p:attrNameLst>
                                          <p:attrName>style.visibility</p:attrName>
                                        </p:attrNameLst>
                                      </p:cBhvr>
                                      <p:to>
                                        <p:strVal val="visible"/>
                                      </p:to>
                                    </p:set>
                                    <p:animEffect transition="in" filter="dissolve">
                                      <p:cBhvr>
                                        <p:cTn id="44" dur="500"/>
                                        <p:tgtEl>
                                          <p:spTgt spid="57363"/>
                                        </p:tgtEl>
                                      </p:cBhvr>
                                    </p:animEffec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499"/>
                                          </p:stCondLst>
                                        </p:cTn>
                                        <p:tgtEl>
                                          <p:spTgt spid="57355"/>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22" presetClass="entr" presetSubtype="8" fill="hold" grpId="0" nodeType="clickEffect">
                                  <p:stCondLst>
                                    <p:cond delay="0"/>
                                  </p:stCondLst>
                                  <p:childTnLst>
                                    <p:set>
                                      <p:cBhvr>
                                        <p:cTn id="52" dur="1" fill="hold">
                                          <p:stCondLst>
                                            <p:cond delay="0"/>
                                          </p:stCondLst>
                                        </p:cTn>
                                        <p:tgtEl>
                                          <p:spTgt spid="57356"/>
                                        </p:tgtEl>
                                        <p:attrNameLst>
                                          <p:attrName>style.visibility</p:attrName>
                                        </p:attrNameLst>
                                      </p:cBhvr>
                                      <p:to>
                                        <p:strVal val="visible"/>
                                      </p:to>
                                    </p:set>
                                    <p:animEffect transition="in" filter="wipe(left)">
                                      <p:cBhvr>
                                        <p:cTn id="53" dur="500"/>
                                        <p:tgtEl>
                                          <p:spTgt spid="57356"/>
                                        </p:tgtEl>
                                      </p:cBhvr>
                                    </p:animEffect>
                                  </p:childTnLst>
                                </p:cTn>
                              </p:par>
                            </p:childTnLst>
                          </p:cTn>
                        </p:par>
                      </p:childTnLst>
                    </p:cTn>
                  </p:par>
                  <p:par>
                    <p:cTn id="54" fill="hold">
                      <p:stCondLst>
                        <p:cond delay="indefinite"/>
                      </p:stCondLst>
                      <p:childTnLst>
                        <p:par>
                          <p:cTn id="55" fill="hold">
                            <p:stCondLst>
                              <p:cond delay="0"/>
                            </p:stCondLst>
                            <p:childTnLst>
                              <p:par>
                                <p:cTn id="56" presetID="9" presetClass="entr" presetSubtype="0" fill="hold" grpId="0" nodeType="clickEffect">
                                  <p:stCondLst>
                                    <p:cond delay="0"/>
                                  </p:stCondLst>
                                  <p:childTnLst>
                                    <p:set>
                                      <p:cBhvr>
                                        <p:cTn id="57" dur="1" fill="hold">
                                          <p:stCondLst>
                                            <p:cond delay="0"/>
                                          </p:stCondLst>
                                        </p:cTn>
                                        <p:tgtEl>
                                          <p:spTgt spid="57364"/>
                                        </p:tgtEl>
                                        <p:attrNameLst>
                                          <p:attrName>style.visibility</p:attrName>
                                        </p:attrNameLst>
                                      </p:cBhvr>
                                      <p:to>
                                        <p:strVal val="visible"/>
                                      </p:to>
                                    </p:set>
                                    <p:animEffect transition="in" filter="dissolve">
                                      <p:cBhvr>
                                        <p:cTn id="58" dur="500"/>
                                        <p:tgtEl>
                                          <p:spTgt spid="57364"/>
                                        </p:tgtEl>
                                      </p:cBhvr>
                                    </p:animEffec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499"/>
                                          </p:stCondLst>
                                        </p:cTn>
                                        <p:tgtEl>
                                          <p:spTgt spid="57357"/>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57358"/>
                                        </p:tgtEl>
                                        <p:attrNameLst>
                                          <p:attrName>style.visibility</p:attrName>
                                        </p:attrNameLst>
                                      </p:cBhvr>
                                      <p:to>
                                        <p:strVal val="visible"/>
                                      </p:to>
                                    </p:set>
                                    <p:animEffect transition="in" filter="wipe(left)">
                                      <p:cBhvr>
                                        <p:cTn id="67" dur="500"/>
                                        <p:tgtEl>
                                          <p:spTgt spid="57358"/>
                                        </p:tgtEl>
                                      </p:cBhvr>
                                    </p:animEffect>
                                  </p:childTnLst>
                                </p:cTn>
                              </p:par>
                            </p:childTnLst>
                          </p:cTn>
                        </p:par>
                      </p:childTnLst>
                    </p:cTn>
                  </p:par>
                  <p:par>
                    <p:cTn id="68" fill="hold">
                      <p:stCondLst>
                        <p:cond delay="indefinite"/>
                      </p:stCondLst>
                      <p:childTnLst>
                        <p:par>
                          <p:cTn id="69" fill="hold">
                            <p:stCondLst>
                              <p:cond delay="0"/>
                            </p:stCondLst>
                            <p:childTnLst>
                              <p:par>
                                <p:cTn id="70" presetID="9" presetClass="entr" presetSubtype="0" fill="hold" grpId="0" nodeType="clickEffect">
                                  <p:stCondLst>
                                    <p:cond delay="0"/>
                                  </p:stCondLst>
                                  <p:childTnLst>
                                    <p:set>
                                      <p:cBhvr>
                                        <p:cTn id="71" dur="1" fill="hold">
                                          <p:stCondLst>
                                            <p:cond delay="0"/>
                                          </p:stCondLst>
                                        </p:cTn>
                                        <p:tgtEl>
                                          <p:spTgt spid="57365"/>
                                        </p:tgtEl>
                                        <p:attrNameLst>
                                          <p:attrName>style.visibility</p:attrName>
                                        </p:attrNameLst>
                                      </p:cBhvr>
                                      <p:to>
                                        <p:strVal val="visible"/>
                                      </p:to>
                                    </p:set>
                                    <p:animEffect transition="in" filter="dissolve">
                                      <p:cBhvr>
                                        <p:cTn id="72" dur="500"/>
                                        <p:tgtEl>
                                          <p:spTgt spid="57365"/>
                                        </p:tgtEl>
                                      </p:cBhvr>
                                    </p:animEffec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499"/>
                                          </p:stCondLst>
                                        </p:cTn>
                                        <p:tgtEl>
                                          <p:spTgt spid="57359"/>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22" presetClass="entr" presetSubtype="8" fill="hold" grpId="0" nodeType="clickEffect">
                                  <p:stCondLst>
                                    <p:cond delay="0"/>
                                  </p:stCondLst>
                                  <p:childTnLst>
                                    <p:set>
                                      <p:cBhvr>
                                        <p:cTn id="80" dur="1" fill="hold">
                                          <p:stCondLst>
                                            <p:cond delay="0"/>
                                          </p:stCondLst>
                                        </p:cTn>
                                        <p:tgtEl>
                                          <p:spTgt spid="57360"/>
                                        </p:tgtEl>
                                        <p:attrNameLst>
                                          <p:attrName>style.visibility</p:attrName>
                                        </p:attrNameLst>
                                      </p:cBhvr>
                                      <p:to>
                                        <p:strVal val="visible"/>
                                      </p:to>
                                    </p:set>
                                    <p:animEffect transition="in" filter="wipe(left)">
                                      <p:cBhvr>
                                        <p:cTn id="81" dur="500"/>
                                        <p:tgtEl>
                                          <p:spTgt spid="57360"/>
                                        </p:tgtEl>
                                      </p:cBhvr>
                                    </p:animEffect>
                                  </p:childTnLst>
                                </p:cTn>
                              </p:par>
                            </p:childTnLst>
                          </p:cTn>
                        </p:par>
                      </p:childTnLst>
                    </p:cTn>
                  </p:par>
                  <p:par>
                    <p:cTn id="82" fill="hold">
                      <p:stCondLst>
                        <p:cond delay="indefinite"/>
                      </p:stCondLst>
                      <p:childTnLst>
                        <p:par>
                          <p:cTn id="83" fill="hold">
                            <p:stCondLst>
                              <p:cond delay="0"/>
                            </p:stCondLst>
                            <p:childTnLst>
                              <p:par>
                                <p:cTn id="84" presetID="9" presetClass="entr" presetSubtype="0" fill="hold" grpId="0" nodeType="clickEffect">
                                  <p:stCondLst>
                                    <p:cond delay="0"/>
                                  </p:stCondLst>
                                  <p:childTnLst>
                                    <p:set>
                                      <p:cBhvr>
                                        <p:cTn id="85" dur="1" fill="hold">
                                          <p:stCondLst>
                                            <p:cond delay="0"/>
                                          </p:stCondLst>
                                        </p:cTn>
                                        <p:tgtEl>
                                          <p:spTgt spid="57366"/>
                                        </p:tgtEl>
                                        <p:attrNameLst>
                                          <p:attrName>style.visibility</p:attrName>
                                        </p:attrNameLst>
                                      </p:cBhvr>
                                      <p:to>
                                        <p:strVal val="visible"/>
                                      </p:to>
                                    </p:set>
                                    <p:animEffect transition="in" filter="dissolve">
                                      <p:cBhvr>
                                        <p:cTn id="86" dur="500"/>
                                        <p:tgtEl>
                                          <p:spTgt spid="573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349" grpId="0" autoUpdateAnimBg="0"/>
      <p:bldP spid="57350" grpId="0" autoUpdateAnimBg="0"/>
      <p:bldP spid="57351" grpId="0" autoUpdateAnimBg="0"/>
      <p:bldP spid="57352" grpId="0" autoUpdateAnimBg="0"/>
      <p:bldP spid="57353" grpId="0" autoUpdateAnimBg="0"/>
      <p:bldP spid="57354" grpId="0" autoUpdateAnimBg="0"/>
      <p:bldP spid="57355" grpId="0" autoUpdateAnimBg="0"/>
      <p:bldP spid="57356" grpId="0" autoUpdateAnimBg="0"/>
      <p:bldP spid="57357" grpId="0" autoUpdateAnimBg="0"/>
      <p:bldP spid="57358" grpId="0" autoUpdateAnimBg="0"/>
      <p:bldP spid="57359" grpId="0" autoUpdateAnimBg="0"/>
      <p:bldP spid="57360" grpId="0" autoUpdateAnimBg="0"/>
      <p:bldP spid="57361" grpId="0" animBg="1"/>
      <p:bldP spid="57362" grpId="0" animBg="1"/>
      <p:bldP spid="57363" grpId="0" animBg="1"/>
      <p:bldP spid="57364" grpId="0" animBg="1"/>
      <p:bldP spid="57365" grpId="0" animBg="1"/>
      <p:bldP spid="57366"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a:xfrm>
            <a:off x="609600" y="228600"/>
            <a:ext cx="8077200" cy="1143000"/>
          </a:xfrm>
          <a:noFill/>
        </p:spPr>
        <p:txBody>
          <a:bodyPr/>
          <a:lstStyle/>
          <a:p>
            <a:r>
              <a:rPr lang="en-US" sz="4000" u="sng" dirty="0">
                <a:solidFill>
                  <a:schemeClr val="accent4">
                    <a:lumMod val="10000"/>
                  </a:schemeClr>
                </a:solidFill>
              </a:rPr>
              <a:t>Uncertainty in Measurement</a:t>
            </a:r>
            <a:endParaRPr lang="en-US" sz="4000" u="sng" dirty="0">
              <a:solidFill>
                <a:schemeClr val="accent4">
                  <a:lumMod val="10000"/>
                </a:schemeClr>
              </a:solidFill>
            </a:endParaRPr>
          </a:p>
        </p:txBody>
      </p:sp>
      <p:sp>
        <p:nvSpPr>
          <p:cNvPr id="16388" name="Rectangle 4"/>
          <p:cNvSpPr>
            <a:spLocks noGrp="1" noChangeArrowheads="1"/>
          </p:cNvSpPr>
          <p:nvPr>
            <p:ph type="body" idx="1"/>
          </p:nvPr>
        </p:nvSpPr>
        <p:spPr>
          <a:xfrm>
            <a:off x="573505" y="1524000"/>
            <a:ext cx="8305800" cy="3657600"/>
          </a:xfrm>
          <a:noFill/>
        </p:spPr>
        <p:txBody>
          <a:bodyPr/>
          <a:lstStyle/>
          <a:p>
            <a:pPr>
              <a:spcBef>
                <a:spcPct val="0"/>
              </a:spcBef>
            </a:pPr>
            <a:r>
              <a:rPr lang="en-US" sz="4000" dirty="0">
                <a:solidFill>
                  <a:schemeClr val="accent4">
                    <a:lumMod val="10000"/>
                  </a:schemeClr>
                </a:solidFill>
              </a:rPr>
              <a:t>A digit that must be </a:t>
            </a:r>
            <a:r>
              <a:rPr lang="en-US" sz="4000" dirty="0">
                <a:solidFill>
                  <a:srgbClr val="800000"/>
                </a:solidFill>
              </a:rPr>
              <a:t>estimated</a:t>
            </a:r>
            <a:r>
              <a:rPr lang="en-US" sz="4000" dirty="0"/>
              <a:t> </a:t>
            </a:r>
            <a:r>
              <a:rPr lang="en-US" sz="4000" dirty="0">
                <a:solidFill>
                  <a:schemeClr val="accent4">
                    <a:lumMod val="10000"/>
                  </a:schemeClr>
                </a:solidFill>
              </a:rPr>
              <a:t>is called </a:t>
            </a:r>
            <a:r>
              <a:rPr lang="en-US" sz="4000" b="1" dirty="0">
                <a:solidFill>
                  <a:srgbClr val="800000"/>
                </a:solidFill>
              </a:rPr>
              <a:t>uncertain</a:t>
            </a:r>
            <a:r>
              <a:rPr lang="en-US" sz="4000" dirty="0">
                <a:solidFill>
                  <a:schemeClr val="accent4">
                    <a:lumMod val="10000"/>
                  </a:schemeClr>
                </a:solidFill>
              </a:rPr>
              <a:t>. </a:t>
            </a:r>
            <a:endParaRPr lang="en-US" sz="4000" dirty="0">
              <a:solidFill>
                <a:schemeClr val="accent4">
                  <a:lumMod val="10000"/>
                </a:schemeClr>
              </a:solidFill>
            </a:endParaRPr>
          </a:p>
          <a:p>
            <a:pPr>
              <a:spcBef>
                <a:spcPct val="0"/>
              </a:spcBef>
            </a:pPr>
            <a:r>
              <a:rPr lang="en-US" sz="4000" dirty="0">
                <a:solidFill>
                  <a:schemeClr val="accent4">
                    <a:lumMod val="10000"/>
                  </a:schemeClr>
                </a:solidFill>
              </a:rPr>
              <a:t>A</a:t>
            </a:r>
            <a:r>
              <a:rPr lang="en-US" sz="4000" dirty="0"/>
              <a:t> </a:t>
            </a:r>
            <a:r>
              <a:rPr lang="en-US" sz="4000" b="1" dirty="0">
                <a:solidFill>
                  <a:srgbClr val="800000"/>
                </a:solidFill>
              </a:rPr>
              <a:t>measurement</a:t>
            </a:r>
            <a:r>
              <a:rPr lang="en-US" sz="4000" dirty="0"/>
              <a:t> </a:t>
            </a:r>
            <a:r>
              <a:rPr lang="en-US" sz="4000" dirty="0">
                <a:solidFill>
                  <a:schemeClr val="accent4">
                    <a:lumMod val="10000"/>
                  </a:schemeClr>
                </a:solidFill>
              </a:rPr>
              <a:t>always has some degree of uncertainty.</a:t>
            </a:r>
            <a:endParaRPr lang="en-US" sz="4000" dirty="0">
              <a:solidFill>
                <a:schemeClr val="accent4">
                  <a:lumMod val="10000"/>
                </a:schemeClr>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38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388">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8" grpId="0" uiExpand="1" build="p"/>
    </p:bldLst>
  </p:timing>
</p:sld>
</file>

<file path=ppt/slides/slide3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a:noFill/>
        </p:spPr>
        <p:txBody>
          <a:bodyPr>
            <a:normAutofit fontScale="90000"/>
          </a:bodyPr>
          <a:lstStyle/>
          <a:p>
            <a:r>
              <a:rPr lang="en-US" dirty="0">
                <a:solidFill>
                  <a:schemeClr val="accent4">
                    <a:lumMod val="10000"/>
                  </a:schemeClr>
                </a:solidFill>
              </a:rPr>
              <a:t>Rules for Significant Figures in Mathematical Operations</a:t>
            </a:r>
            <a:endParaRPr lang="en-US" dirty="0">
              <a:solidFill>
                <a:schemeClr val="accent4">
                  <a:lumMod val="10000"/>
                </a:schemeClr>
              </a:solidFill>
            </a:endParaRPr>
          </a:p>
        </p:txBody>
      </p:sp>
      <p:sp>
        <p:nvSpPr>
          <p:cNvPr id="36870" name="Rectangle 6"/>
          <p:cNvSpPr>
            <a:spLocks noGrp="1" noChangeArrowheads="1"/>
          </p:cNvSpPr>
          <p:nvPr>
            <p:ph type="body" idx="1"/>
          </p:nvPr>
        </p:nvSpPr>
        <p:spPr>
          <a:xfrm>
            <a:off x="609600" y="1524000"/>
            <a:ext cx="7848600" cy="4114800"/>
          </a:xfrm>
          <a:noFill/>
        </p:spPr>
        <p:txBody>
          <a:bodyPr/>
          <a:lstStyle/>
          <a:p>
            <a:pPr>
              <a:spcBef>
                <a:spcPct val="0"/>
              </a:spcBef>
            </a:pPr>
            <a:r>
              <a:rPr lang="en-US" sz="2800" b="1" u="sng" dirty="0">
                <a:solidFill>
                  <a:srgbClr val="800000"/>
                </a:solidFill>
              </a:rPr>
              <a:t>Addition and Subtraction</a:t>
            </a:r>
            <a:r>
              <a:rPr lang="en-US" sz="2800" b="1" dirty="0">
                <a:solidFill>
                  <a:schemeClr val="accent4">
                    <a:lumMod val="10000"/>
                  </a:schemeClr>
                </a:solidFill>
              </a:rPr>
              <a:t>:  </a:t>
            </a:r>
            <a:r>
              <a:rPr lang="en-US" sz="2800" dirty="0">
                <a:solidFill>
                  <a:schemeClr val="accent4">
                    <a:lumMod val="10000"/>
                  </a:schemeClr>
                </a:solidFill>
                <a:effectLst>
                  <a:outerShdw blurRad="38100" dist="38100" dir="2700000" algn="tl">
                    <a:srgbClr val="000000"/>
                  </a:outerShdw>
                </a:effectLst>
              </a:rPr>
              <a:t>The number of decimal places in the result equals the number of decimal places in the least precise measurement.</a:t>
            </a:r>
            <a:endParaRPr lang="en-US" sz="2800" dirty="0">
              <a:solidFill>
                <a:schemeClr val="accent4">
                  <a:lumMod val="10000"/>
                </a:schemeClr>
              </a:solidFill>
              <a:effectLst>
                <a:outerShdw blurRad="38100" dist="38100" dir="2700000" algn="tl">
                  <a:srgbClr val="000000"/>
                </a:outerShdw>
              </a:effectLst>
            </a:endParaRPr>
          </a:p>
          <a:p>
            <a:pPr algn="ctr">
              <a:spcBef>
                <a:spcPct val="70000"/>
              </a:spcBef>
            </a:pPr>
            <a:r>
              <a:rPr lang="en-US" sz="3600" b="1" dirty="0">
                <a:solidFill>
                  <a:srgbClr val="800000"/>
                </a:solidFill>
              </a:rPr>
              <a:t>6.8 + 11.934 =</a:t>
            </a:r>
            <a:endParaRPr lang="en-US" sz="3600" b="1" dirty="0">
              <a:solidFill>
                <a:srgbClr val="800000"/>
              </a:solidFill>
            </a:endParaRPr>
          </a:p>
          <a:p>
            <a:pPr algn="ctr"/>
            <a:r>
              <a:rPr lang="en-US" sz="3600" b="1" dirty="0">
                <a:solidFill>
                  <a:srgbClr val="800000"/>
                </a:solidFill>
              </a:rPr>
              <a:t>18.734</a:t>
            </a:r>
            <a:r>
              <a:rPr lang="en-US" sz="3600" b="1" dirty="0"/>
              <a:t> </a:t>
            </a:r>
            <a:r>
              <a:rPr lang="en-US" sz="3600" b="1" dirty="0">
                <a:solidFill>
                  <a:srgbClr val="800000"/>
                </a:solidFill>
                <a:sym typeface="Wingdings" panose="05000000000000000000" pitchFamily="2" charset="2"/>
              </a:rPr>
              <a:t></a:t>
            </a:r>
            <a:r>
              <a:rPr lang="en-US" sz="3600" b="1" dirty="0"/>
              <a:t> </a:t>
            </a:r>
            <a:r>
              <a:rPr lang="en-US" sz="3600" b="1" dirty="0">
                <a:solidFill>
                  <a:srgbClr val="FF0000"/>
                </a:solidFill>
              </a:rPr>
              <a:t>18.7</a:t>
            </a:r>
            <a:r>
              <a:rPr lang="en-US" sz="3600" b="1" dirty="0"/>
              <a:t> </a:t>
            </a:r>
            <a:r>
              <a:rPr lang="en-US" sz="3600" b="1" dirty="0">
                <a:solidFill>
                  <a:schemeClr val="accent4">
                    <a:lumMod val="10000"/>
                  </a:schemeClr>
                </a:solidFill>
              </a:rPr>
              <a:t>(3 sig figs)</a:t>
            </a:r>
            <a:endParaRPr lang="en-US" sz="3600" b="1" dirty="0">
              <a:solidFill>
                <a:schemeClr val="accent4">
                  <a:lumMod val="10000"/>
                </a:schemeClr>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6870">
                                            <p:txEl>
                                              <p:pRg st="0" end="0"/>
                                            </p:txEl>
                                          </p:spTgt>
                                        </p:tgtEl>
                                        <p:attrNameLst>
                                          <p:attrName>style.visibility</p:attrName>
                                        </p:attrNameLst>
                                      </p:cBhvr>
                                      <p:to>
                                        <p:strVal val="visible"/>
                                      </p:to>
                                    </p:set>
                                    <p:animEffect transition="in" filter="blinds(horizontal)">
                                      <p:cBhvr>
                                        <p:cTn id="7" dur="500"/>
                                        <p:tgtEl>
                                          <p:spTgt spid="3687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6870">
                                            <p:txEl>
                                              <p:pRg st="1" end="1"/>
                                            </p:txEl>
                                          </p:spTgt>
                                        </p:tgtEl>
                                        <p:attrNameLst>
                                          <p:attrName>style.visibility</p:attrName>
                                        </p:attrNameLst>
                                      </p:cBhvr>
                                      <p:to>
                                        <p:strVal val="visible"/>
                                      </p:to>
                                    </p:set>
                                    <p:animEffect transition="in" filter="blinds(horizontal)">
                                      <p:cBhvr>
                                        <p:cTn id="12" dur="500"/>
                                        <p:tgtEl>
                                          <p:spTgt spid="3687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6870">
                                            <p:txEl>
                                              <p:pRg st="2" end="2"/>
                                            </p:txEl>
                                          </p:spTgt>
                                        </p:tgtEl>
                                        <p:attrNameLst>
                                          <p:attrName>style.visibility</p:attrName>
                                        </p:attrNameLst>
                                      </p:cBhvr>
                                      <p:to>
                                        <p:strVal val="visible"/>
                                      </p:to>
                                    </p:set>
                                    <p:animEffect transition="in" filter="blinds(horizontal)">
                                      <p:cBhvr>
                                        <p:cTn id="17" dur="500"/>
                                        <p:tgtEl>
                                          <p:spTgt spid="36870">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70" grpId="0" autoUpdateAnimBg="0" build="p"/>
    </p:bldLst>
  </p:timing>
</p:sld>
</file>

<file path=ppt/slides/slide3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a:xfrm>
            <a:off x="609600" y="228600"/>
            <a:ext cx="7848600" cy="1143000"/>
          </a:xfrm>
          <a:noFill/>
        </p:spPr>
        <p:txBody>
          <a:bodyPr>
            <a:noAutofit/>
          </a:bodyPr>
          <a:lstStyle/>
          <a:p>
            <a:r>
              <a:rPr lang="en-US" sz="4000" dirty="0">
                <a:solidFill>
                  <a:schemeClr val="accent4">
                    <a:lumMod val="10000"/>
                  </a:schemeClr>
                </a:solidFill>
              </a:rPr>
              <a:t>Rules for Significant Figures in Mathematical Operations</a:t>
            </a:r>
            <a:endParaRPr lang="en-US" sz="4000" dirty="0">
              <a:solidFill>
                <a:schemeClr val="accent4">
                  <a:lumMod val="10000"/>
                </a:schemeClr>
              </a:solidFill>
            </a:endParaRPr>
          </a:p>
        </p:txBody>
      </p:sp>
      <p:sp>
        <p:nvSpPr>
          <p:cNvPr id="34824" name="Rectangle 8"/>
          <p:cNvSpPr>
            <a:spLocks noGrp="1" noChangeArrowheads="1"/>
          </p:cNvSpPr>
          <p:nvPr>
            <p:ph type="body" idx="1"/>
          </p:nvPr>
        </p:nvSpPr>
        <p:spPr>
          <a:xfrm>
            <a:off x="609600" y="1524000"/>
            <a:ext cx="7848600" cy="4191000"/>
          </a:xfrm>
          <a:noFill/>
        </p:spPr>
        <p:txBody>
          <a:bodyPr/>
          <a:lstStyle/>
          <a:p>
            <a:pPr>
              <a:spcBef>
                <a:spcPct val="0"/>
              </a:spcBef>
            </a:pPr>
            <a:r>
              <a:rPr lang="en-US" sz="2800" b="1" u="sng" dirty="0">
                <a:solidFill>
                  <a:srgbClr val="800000"/>
                </a:solidFill>
                <a:effectLst>
                  <a:outerShdw blurRad="38100" dist="38100" dir="2700000" algn="tl">
                    <a:srgbClr val="000000">
                      <a:alpha val="43137"/>
                    </a:srgbClr>
                  </a:outerShdw>
                </a:effectLst>
              </a:rPr>
              <a:t>Multiplication and Division</a:t>
            </a:r>
            <a:r>
              <a:rPr lang="en-US" sz="2800" b="1" dirty="0">
                <a:solidFill>
                  <a:srgbClr val="800000"/>
                </a:solidFill>
                <a:effectLst>
                  <a:outerShdw blurRad="38100" dist="38100" dir="2700000" algn="tl">
                    <a:srgbClr val="000000">
                      <a:alpha val="43137"/>
                    </a:srgbClr>
                  </a:outerShdw>
                </a:effectLst>
              </a:rPr>
              <a:t>:</a:t>
            </a:r>
            <a:r>
              <a:rPr lang="en-US" sz="2800" dirty="0">
                <a:solidFill>
                  <a:srgbClr val="800000"/>
                </a:solidFill>
                <a:effectLst>
                  <a:outerShdw blurRad="38100" dist="38100" dir="2700000" algn="tl">
                    <a:srgbClr val="000000">
                      <a:alpha val="43137"/>
                    </a:srgbClr>
                  </a:outerShdw>
                </a:effectLst>
              </a:rPr>
              <a:t>  </a:t>
            </a:r>
            <a:r>
              <a:rPr lang="en-US" sz="2800" dirty="0">
                <a:solidFill>
                  <a:schemeClr val="accent4">
                    <a:lumMod val="10000"/>
                  </a:schemeClr>
                </a:solidFill>
                <a:effectLst>
                  <a:outerShdw blurRad="38100" dist="38100" dir="2700000" algn="tl">
                    <a:srgbClr val="000000">
                      <a:alpha val="43137"/>
                    </a:srgbClr>
                  </a:outerShdw>
                </a:effectLst>
              </a:rPr>
              <a:t>number of significant figures in the result equals the number in the least precise measurement used in the calculation.</a:t>
            </a:r>
            <a:endParaRPr lang="en-US" sz="2800" dirty="0">
              <a:solidFill>
                <a:schemeClr val="accent4">
                  <a:lumMod val="10000"/>
                </a:schemeClr>
              </a:solidFill>
              <a:effectLst>
                <a:outerShdw blurRad="38100" dist="38100" dir="2700000" algn="tl">
                  <a:srgbClr val="000000">
                    <a:alpha val="43137"/>
                  </a:srgbClr>
                </a:outerShdw>
              </a:effectLst>
            </a:endParaRPr>
          </a:p>
          <a:p>
            <a:pPr algn="ctr">
              <a:spcBef>
                <a:spcPct val="70000"/>
              </a:spcBef>
            </a:pPr>
            <a:r>
              <a:rPr lang="en-US" sz="3600" b="1" dirty="0">
                <a:solidFill>
                  <a:srgbClr val="800000"/>
                </a:solidFill>
              </a:rPr>
              <a:t>6.38 x 2.0  =</a:t>
            </a:r>
            <a:endParaRPr lang="en-US" sz="3600" b="1" dirty="0">
              <a:solidFill>
                <a:srgbClr val="800000"/>
              </a:solidFill>
            </a:endParaRPr>
          </a:p>
          <a:p>
            <a:pPr algn="ctr"/>
            <a:r>
              <a:rPr lang="en-US" sz="3600" b="1" dirty="0">
                <a:solidFill>
                  <a:srgbClr val="800000"/>
                </a:solidFill>
              </a:rPr>
              <a:t>12.76 </a:t>
            </a:r>
            <a:r>
              <a:rPr lang="en-US" sz="3600" b="1" dirty="0">
                <a:solidFill>
                  <a:srgbClr val="800000"/>
                </a:solidFill>
                <a:sym typeface="Wingdings" panose="05000000000000000000" pitchFamily="2" charset="2"/>
              </a:rPr>
              <a:t></a:t>
            </a:r>
            <a:r>
              <a:rPr lang="en-US" sz="3600" b="1" dirty="0"/>
              <a:t> </a:t>
            </a:r>
            <a:r>
              <a:rPr lang="en-US" sz="3600" b="1" dirty="0">
                <a:solidFill>
                  <a:srgbClr val="FF0000"/>
                </a:solidFill>
              </a:rPr>
              <a:t>13</a:t>
            </a:r>
            <a:r>
              <a:rPr lang="en-US" sz="3600" b="1" dirty="0">
                <a:solidFill>
                  <a:srgbClr val="800000"/>
                </a:solidFill>
              </a:rPr>
              <a:t> (2 sig figs)</a:t>
            </a:r>
            <a:endParaRPr lang="en-US" sz="3600" b="1" dirty="0">
              <a:solidFill>
                <a:srgbClr val="800000"/>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5" fill="hold" grpId="0" nodeType="clickEffect">
                                  <p:stCondLst>
                                    <p:cond delay="0"/>
                                  </p:stCondLst>
                                  <p:childTnLst>
                                    <p:set>
                                      <p:cBhvr>
                                        <p:cTn id="6" dur="1" fill="hold">
                                          <p:stCondLst>
                                            <p:cond delay="0"/>
                                          </p:stCondLst>
                                        </p:cTn>
                                        <p:tgtEl>
                                          <p:spTgt spid="34824">
                                            <p:txEl>
                                              <p:pRg st="0" end="0"/>
                                            </p:txEl>
                                          </p:spTgt>
                                        </p:tgtEl>
                                        <p:attrNameLst>
                                          <p:attrName>style.visibility</p:attrName>
                                        </p:attrNameLst>
                                      </p:cBhvr>
                                      <p:to>
                                        <p:strVal val="visible"/>
                                      </p:to>
                                    </p:set>
                                    <p:animEffect transition="in" filter="blinds(vertical)">
                                      <p:cBhvr>
                                        <p:cTn id="7" dur="500"/>
                                        <p:tgtEl>
                                          <p:spTgt spid="3482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5" fill="hold" grpId="0" nodeType="clickEffect">
                                  <p:stCondLst>
                                    <p:cond delay="0"/>
                                  </p:stCondLst>
                                  <p:childTnLst>
                                    <p:set>
                                      <p:cBhvr>
                                        <p:cTn id="11" dur="1" fill="hold">
                                          <p:stCondLst>
                                            <p:cond delay="0"/>
                                          </p:stCondLst>
                                        </p:cTn>
                                        <p:tgtEl>
                                          <p:spTgt spid="34824">
                                            <p:txEl>
                                              <p:pRg st="1" end="1"/>
                                            </p:txEl>
                                          </p:spTgt>
                                        </p:tgtEl>
                                        <p:attrNameLst>
                                          <p:attrName>style.visibility</p:attrName>
                                        </p:attrNameLst>
                                      </p:cBhvr>
                                      <p:to>
                                        <p:strVal val="visible"/>
                                      </p:to>
                                    </p:set>
                                    <p:animEffect transition="in" filter="blinds(vertical)">
                                      <p:cBhvr>
                                        <p:cTn id="12" dur="500"/>
                                        <p:tgtEl>
                                          <p:spTgt spid="3482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5" fill="hold" grpId="0" nodeType="clickEffect">
                                  <p:stCondLst>
                                    <p:cond delay="0"/>
                                  </p:stCondLst>
                                  <p:childTnLst>
                                    <p:set>
                                      <p:cBhvr>
                                        <p:cTn id="16" dur="1" fill="hold">
                                          <p:stCondLst>
                                            <p:cond delay="0"/>
                                          </p:stCondLst>
                                        </p:cTn>
                                        <p:tgtEl>
                                          <p:spTgt spid="34824">
                                            <p:txEl>
                                              <p:pRg st="2" end="2"/>
                                            </p:txEl>
                                          </p:spTgt>
                                        </p:tgtEl>
                                        <p:attrNameLst>
                                          <p:attrName>style.visibility</p:attrName>
                                        </p:attrNameLst>
                                      </p:cBhvr>
                                      <p:to>
                                        <p:strVal val="visible"/>
                                      </p:to>
                                    </p:set>
                                    <p:animEffect transition="in" filter="blinds(vertical)">
                                      <p:cBhvr>
                                        <p:cTn id="17" dur="500"/>
                                        <p:tgtEl>
                                          <p:spTgt spid="3482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824" grpId="0" autoUpdateAnimBg="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a:xfrm>
            <a:off x="609600" y="228600"/>
            <a:ext cx="7848600" cy="762000"/>
          </a:xfrm>
        </p:spPr>
        <p:txBody>
          <a:bodyPr/>
          <a:lstStyle/>
          <a:p>
            <a:r>
              <a:rPr lang="en-US" dirty="0">
                <a:solidFill>
                  <a:schemeClr val="accent4">
                    <a:lumMod val="10000"/>
                  </a:schemeClr>
                </a:solidFill>
              </a:rPr>
              <a:t>Significant Figures Practice #3</a:t>
            </a:r>
            <a:endParaRPr lang="en-US" dirty="0">
              <a:solidFill>
                <a:schemeClr val="accent4">
                  <a:lumMod val="10000"/>
                </a:schemeClr>
              </a:solidFill>
            </a:endParaRPr>
          </a:p>
        </p:txBody>
      </p:sp>
      <p:sp>
        <p:nvSpPr>
          <p:cNvPr id="60419" name="Text Box 3"/>
          <p:cNvSpPr txBox="1">
            <a:spLocks noChangeArrowheads="1"/>
          </p:cNvSpPr>
          <p:nvPr/>
        </p:nvSpPr>
        <p:spPr bwMode="auto">
          <a:xfrm>
            <a:off x="76200" y="1752600"/>
            <a:ext cx="2598738" cy="519113"/>
          </a:xfrm>
          <a:prstGeom prst="rect">
            <a:avLst/>
          </a:prstGeom>
          <a:noFill/>
          <a:ln w="12700">
            <a:noFill/>
            <a:miter lim="800000"/>
          </a:ln>
          <a:effectLst/>
        </p:spPr>
        <p:txBody>
          <a:bodyPr wrap="none">
            <a:spAutoFit/>
          </a:bodyPr>
          <a:lstStyle/>
          <a:p>
            <a:r>
              <a:rPr lang="en-US" dirty="0">
                <a:solidFill>
                  <a:schemeClr val="accent4">
                    <a:lumMod val="10000"/>
                  </a:schemeClr>
                </a:solidFill>
                <a:effectLst>
                  <a:outerShdw blurRad="38100" dist="38100" dir="2700000" algn="tl">
                    <a:srgbClr val="000000">
                      <a:alpha val="43137"/>
                    </a:srgbClr>
                  </a:outerShdw>
                </a:effectLst>
              </a:rPr>
              <a:t>3.24 m + 7.0 m</a:t>
            </a:r>
            <a:endParaRPr lang="en-US" dirty="0">
              <a:solidFill>
                <a:schemeClr val="accent4">
                  <a:lumMod val="10000"/>
                </a:schemeClr>
              </a:solidFill>
              <a:effectLst>
                <a:outerShdw blurRad="38100" dist="38100" dir="2700000" algn="tl">
                  <a:srgbClr val="000000">
                    <a:alpha val="43137"/>
                  </a:srgbClr>
                </a:outerShdw>
              </a:effectLst>
            </a:endParaRPr>
          </a:p>
        </p:txBody>
      </p:sp>
      <p:sp>
        <p:nvSpPr>
          <p:cNvPr id="60420" name="Text Box 4"/>
          <p:cNvSpPr txBox="1">
            <a:spLocks noChangeArrowheads="1"/>
          </p:cNvSpPr>
          <p:nvPr/>
        </p:nvSpPr>
        <p:spPr bwMode="auto">
          <a:xfrm>
            <a:off x="609600" y="1143000"/>
            <a:ext cx="2000250" cy="519113"/>
          </a:xfrm>
          <a:prstGeom prst="rect">
            <a:avLst/>
          </a:prstGeom>
          <a:noFill/>
          <a:ln w="12700">
            <a:noFill/>
            <a:miter lim="800000"/>
          </a:ln>
          <a:effectLst/>
        </p:spPr>
        <p:txBody>
          <a:bodyPr wrap="none">
            <a:spAutoFit/>
          </a:bodyPr>
          <a:lstStyle/>
          <a:p>
            <a:r>
              <a:rPr lang="en-US" b="1" u="sng" dirty="0">
                <a:solidFill>
                  <a:schemeClr val="accent4">
                    <a:lumMod val="10000"/>
                  </a:schemeClr>
                </a:solidFill>
              </a:rPr>
              <a:t>Calculation</a:t>
            </a:r>
            <a:endParaRPr lang="en-US" b="1" u="sng" dirty="0">
              <a:solidFill>
                <a:schemeClr val="accent4">
                  <a:lumMod val="10000"/>
                </a:schemeClr>
              </a:solidFill>
            </a:endParaRPr>
          </a:p>
        </p:txBody>
      </p:sp>
      <p:sp>
        <p:nvSpPr>
          <p:cNvPr id="60421" name="Text Box 5"/>
          <p:cNvSpPr txBox="1">
            <a:spLocks noChangeArrowheads="1"/>
          </p:cNvSpPr>
          <p:nvPr/>
        </p:nvSpPr>
        <p:spPr bwMode="auto">
          <a:xfrm>
            <a:off x="3352800" y="1143000"/>
            <a:ext cx="2933700" cy="519113"/>
          </a:xfrm>
          <a:prstGeom prst="rect">
            <a:avLst/>
          </a:prstGeom>
          <a:noFill/>
          <a:ln w="12700">
            <a:noFill/>
            <a:miter lim="800000"/>
          </a:ln>
          <a:effectLst/>
        </p:spPr>
        <p:txBody>
          <a:bodyPr wrap="none">
            <a:spAutoFit/>
          </a:bodyPr>
          <a:lstStyle/>
          <a:p>
            <a:r>
              <a:rPr lang="en-US" b="1" u="sng" dirty="0">
                <a:solidFill>
                  <a:schemeClr val="accent4">
                    <a:lumMod val="10000"/>
                  </a:schemeClr>
                </a:solidFill>
              </a:rPr>
              <a:t>Calculator says:</a:t>
            </a:r>
            <a:endParaRPr lang="en-US" b="1" u="sng" dirty="0">
              <a:solidFill>
                <a:schemeClr val="accent4">
                  <a:lumMod val="10000"/>
                </a:schemeClr>
              </a:solidFill>
            </a:endParaRPr>
          </a:p>
        </p:txBody>
      </p:sp>
      <p:sp>
        <p:nvSpPr>
          <p:cNvPr id="60422" name="Text Box 6"/>
          <p:cNvSpPr txBox="1">
            <a:spLocks noChangeArrowheads="1"/>
          </p:cNvSpPr>
          <p:nvPr/>
        </p:nvSpPr>
        <p:spPr bwMode="auto">
          <a:xfrm>
            <a:off x="7162800" y="1143000"/>
            <a:ext cx="1416050" cy="519113"/>
          </a:xfrm>
          <a:prstGeom prst="rect">
            <a:avLst/>
          </a:prstGeom>
          <a:noFill/>
          <a:ln w="12700">
            <a:noFill/>
            <a:miter lim="800000"/>
          </a:ln>
          <a:effectLst/>
        </p:spPr>
        <p:txBody>
          <a:bodyPr wrap="none">
            <a:spAutoFit/>
          </a:bodyPr>
          <a:lstStyle/>
          <a:p>
            <a:r>
              <a:rPr lang="en-US" b="1" u="sng" dirty="0">
                <a:solidFill>
                  <a:schemeClr val="accent4">
                    <a:lumMod val="10000"/>
                  </a:schemeClr>
                </a:solidFill>
              </a:rPr>
              <a:t>Answer</a:t>
            </a:r>
            <a:endParaRPr lang="en-US" b="1" u="sng" dirty="0">
              <a:solidFill>
                <a:schemeClr val="accent4">
                  <a:lumMod val="10000"/>
                </a:schemeClr>
              </a:solidFill>
            </a:endParaRPr>
          </a:p>
        </p:txBody>
      </p:sp>
      <p:sp>
        <p:nvSpPr>
          <p:cNvPr id="60423" name="Text Box 7"/>
          <p:cNvSpPr txBox="1">
            <a:spLocks noChangeArrowheads="1"/>
          </p:cNvSpPr>
          <p:nvPr/>
        </p:nvSpPr>
        <p:spPr bwMode="auto">
          <a:xfrm>
            <a:off x="4017963" y="1749425"/>
            <a:ext cx="1468437" cy="519113"/>
          </a:xfrm>
          <a:prstGeom prst="rect">
            <a:avLst/>
          </a:prstGeom>
          <a:noFill/>
          <a:ln w="12700">
            <a:noFill/>
            <a:miter lim="800000"/>
          </a:ln>
          <a:effectLst/>
        </p:spPr>
        <p:txBody>
          <a:bodyPr wrap="none">
            <a:spAutoFit/>
          </a:bodyPr>
          <a:lstStyle/>
          <a:p>
            <a:r>
              <a:rPr lang="en-US" dirty="0">
                <a:solidFill>
                  <a:srgbClr val="800000"/>
                </a:solidFill>
                <a:effectLst>
                  <a:outerShdw blurRad="38100" dist="38100" dir="2700000" algn="tl">
                    <a:srgbClr val="000000">
                      <a:alpha val="43137"/>
                    </a:srgbClr>
                  </a:outerShdw>
                </a:effectLst>
              </a:rPr>
              <a:t>10.24 m</a:t>
            </a:r>
            <a:endParaRPr lang="en-US" baseline="30000" dirty="0">
              <a:solidFill>
                <a:srgbClr val="800000"/>
              </a:solidFill>
              <a:effectLst>
                <a:outerShdw blurRad="38100" dist="38100" dir="2700000" algn="tl">
                  <a:srgbClr val="000000">
                    <a:alpha val="43137"/>
                  </a:srgbClr>
                </a:outerShdw>
              </a:effectLst>
            </a:endParaRPr>
          </a:p>
        </p:txBody>
      </p:sp>
      <p:sp>
        <p:nvSpPr>
          <p:cNvPr id="60424" name="Text Box 8"/>
          <p:cNvSpPr txBox="1">
            <a:spLocks noChangeArrowheads="1"/>
          </p:cNvSpPr>
          <p:nvPr/>
        </p:nvSpPr>
        <p:spPr bwMode="auto">
          <a:xfrm>
            <a:off x="7162800" y="1752600"/>
            <a:ext cx="1250950" cy="519113"/>
          </a:xfrm>
          <a:prstGeom prst="rect">
            <a:avLst/>
          </a:prstGeom>
          <a:noFill/>
          <a:ln w="12700">
            <a:noFill/>
            <a:miter lim="800000"/>
          </a:ln>
          <a:effectLst/>
        </p:spPr>
        <p:txBody>
          <a:bodyPr wrap="none">
            <a:spAutoFit/>
          </a:bodyPr>
          <a:lstStyle/>
          <a:p>
            <a:r>
              <a:rPr lang="en-US" dirty="0">
                <a:solidFill>
                  <a:srgbClr val="390CE0"/>
                </a:solidFill>
                <a:effectLst>
                  <a:outerShdw blurRad="38100" dist="38100" dir="2700000" algn="tl">
                    <a:srgbClr val="000000">
                      <a:alpha val="43137"/>
                    </a:srgbClr>
                  </a:outerShdw>
                </a:effectLst>
              </a:rPr>
              <a:t>10.2 m</a:t>
            </a:r>
            <a:endParaRPr lang="en-US" baseline="30000" dirty="0">
              <a:solidFill>
                <a:srgbClr val="390CE0"/>
              </a:solidFill>
              <a:effectLst>
                <a:outerShdw blurRad="38100" dist="38100" dir="2700000" algn="tl">
                  <a:srgbClr val="000000">
                    <a:alpha val="43137"/>
                  </a:srgbClr>
                </a:outerShdw>
              </a:effectLst>
            </a:endParaRPr>
          </a:p>
        </p:txBody>
      </p:sp>
      <p:sp>
        <p:nvSpPr>
          <p:cNvPr id="60425" name="Text Box 9"/>
          <p:cNvSpPr txBox="1">
            <a:spLocks noChangeArrowheads="1"/>
          </p:cNvSpPr>
          <p:nvPr/>
        </p:nvSpPr>
        <p:spPr bwMode="auto">
          <a:xfrm>
            <a:off x="76200" y="2435225"/>
            <a:ext cx="2995613" cy="519113"/>
          </a:xfrm>
          <a:prstGeom prst="rect">
            <a:avLst/>
          </a:prstGeom>
          <a:noFill/>
          <a:ln w="12700">
            <a:noFill/>
            <a:miter lim="800000"/>
          </a:ln>
          <a:effectLst/>
        </p:spPr>
        <p:txBody>
          <a:bodyPr wrap="none">
            <a:spAutoFit/>
          </a:bodyPr>
          <a:lstStyle/>
          <a:p>
            <a:r>
              <a:rPr lang="en-US" dirty="0">
                <a:solidFill>
                  <a:schemeClr val="accent4">
                    <a:lumMod val="10000"/>
                  </a:schemeClr>
                </a:solidFill>
                <a:effectLst>
                  <a:outerShdw blurRad="38100" dist="38100" dir="2700000" algn="tl">
                    <a:srgbClr val="000000">
                      <a:alpha val="43137"/>
                    </a:srgbClr>
                  </a:outerShdw>
                </a:effectLst>
              </a:rPr>
              <a:t>100.0 g - 23.73 g</a:t>
            </a:r>
            <a:endParaRPr lang="en-US" baseline="30000" dirty="0">
              <a:solidFill>
                <a:schemeClr val="accent4">
                  <a:lumMod val="10000"/>
                </a:schemeClr>
              </a:solidFill>
              <a:effectLst>
                <a:outerShdw blurRad="38100" dist="38100" dir="2700000" algn="tl">
                  <a:srgbClr val="000000">
                    <a:alpha val="43137"/>
                  </a:srgbClr>
                </a:outerShdw>
              </a:effectLst>
            </a:endParaRPr>
          </a:p>
        </p:txBody>
      </p:sp>
      <p:sp>
        <p:nvSpPr>
          <p:cNvPr id="60426" name="Text Box 10"/>
          <p:cNvSpPr txBox="1">
            <a:spLocks noChangeArrowheads="1"/>
          </p:cNvSpPr>
          <p:nvPr/>
        </p:nvSpPr>
        <p:spPr bwMode="auto">
          <a:xfrm>
            <a:off x="4048125" y="2452688"/>
            <a:ext cx="1438275" cy="519112"/>
          </a:xfrm>
          <a:prstGeom prst="rect">
            <a:avLst/>
          </a:prstGeom>
          <a:noFill/>
          <a:ln w="12700">
            <a:noFill/>
            <a:miter lim="800000"/>
          </a:ln>
          <a:effectLst/>
        </p:spPr>
        <p:txBody>
          <a:bodyPr wrap="none">
            <a:spAutoFit/>
          </a:bodyPr>
          <a:lstStyle/>
          <a:p>
            <a:r>
              <a:rPr lang="en-US" dirty="0">
                <a:solidFill>
                  <a:srgbClr val="800000"/>
                </a:solidFill>
                <a:effectLst>
                  <a:outerShdw blurRad="38100" dist="38100" dir="2700000" algn="tl">
                    <a:srgbClr val="000000">
                      <a:alpha val="43137"/>
                    </a:srgbClr>
                  </a:outerShdw>
                </a:effectLst>
              </a:rPr>
              <a:t>76.27 g</a:t>
            </a:r>
            <a:endParaRPr lang="en-US" baseline="30000" dirty="0">
              <a:solidFill>
                <a:srgbClr val="800000"/>
              </a:solidFill>
              <a:effectLst>
                <a:outerShdw blurRad="38100" dist="38100" dir="2700000" algn="tl">
                  <a:srgbClr val="000000">
                    <a:alpha val="43137"/>
                  </a:srgbClr>
                </a:outerShdw>
              </a:effectLst>
            </a:endParaRPr>
          </a:p>
        </p:txBody>
      </p:sp>
      <p:sp>
        <p:nvSpPr>
          <p:cNvPr id="60427" name="Text Box 11"/>
          <p:cNvSpPr txBox="1">
            <a:spLocks noChangeArrowheads="1"/>
          </p:cNvSpPr>
          <p:nvPr/>
        </p:nvSpPr>
        <p:spPr bwMode="auto">
          <a:xfrm>
            <a:off x="7162800" y="2438400"/>
            <a:ext cx="1220788" cy="519113"/>
          </a:xfrm>
          <a:prstGeom prst="rect">
            <a:avLst/>
          </a:prstGeom>
          <a:noFill/>
          <a:ln w="12700">
            <a:noFill/>
            <a:miter lim="800000"/>
          </a:ln>
          <a:effectLst/>
        </p:spPr>
        <p:txBody>
          <a:bodyPr wrap="none">
            <a:spAutoFit/>
          </a:bodyPr>
          <a:lstStyle/>
          <a:p>
            <a:r>
              <a:rPr lang="en-US" dirty="0">
                <a:solidFill>
                  <a:srgbClr val="390CE0"/>
                </a:solidFill>
                <a:effectLst>
                  <a:outerShdw blurRad="38100" dist="38100" dir="2700000" algn="tl">
                    <a:srgbClr val="000000">
                      <a:alpha val="43137"/>
                    </a:srgbClr>
                  </a:outerShdw>
                </a:effectLst>
              </a:rPr>
              <a:t>76.3 g</a:t>
            </a:r>
            <a:endParaRPr lang="en-US" baseline="30000" dirty="0">
              <a:solidFill>
                <a:srgbClr val="390CE0"/>
              </a:solidFill>
              <a:effectLst>
                <a:outerShdw blurRad="38100" dist="38100" dir="2700000" algn="tl">
                  <a:srgbClr val="000000">
                    <a:alpha val="43137"/>
                  </a:srgbClr>
                </a:outerShdw>
              </a:effectLst>
            </a:endParaRPr>
          </a:p>
        </p:txBody>
      </p:sp>
      <p:sp>
        <p:nvSpPr>
          <p:cNvPr id="60428" name="Text Box 12"/>
          <p:cNvSpPr txBox="1">
            <a:spLocks noChangeArrowheads="1"/>
          </p:cNvSpPr>
          <p:nvPr/>
        </p:nvSpPr>
        <p:spPr bwMode="auto">
          <a:xfrm>
            <a:off x="76200" y="3121025"/>
            <a:ext cx="3341688" cy="519113"/>
          </a:xfrm>
          <a:prstGeom prst="rect">
            <a:avLst/>
          </a:prstGeom>
          <a:noFill/>
          <a:ln w="12700">
            <a:noFill/>
            <a:miter lim="800000"/>
          </a:ln>
          <a:effectLst/>
        </p:spPr>
        <p:txBody>
          <a:bodyPr wrap="none">
            <a:spAutoFit/>
          </a:bodyPr>
          <a:lstStyle/>
          <a:p>
            <a:r>
              <a:rPr lang="en-US" dirty="0">
                <a:solidFill>
                  <a:schemeClr val="accent4">
                    <a:lumMod val="10000"/>
                  </a:schemeClr>
                </a:solidFill>
                <a:effectLst>
                  <a:outerShdw blurRad="38100" dist="38100" dir="2700000" algn="tl">
                    <a:srgbClr val="000000">
                      <a:alpha val="43137"/>
                    </a:srgbClr>
                  </a:outerShdw>
                </a:effectLst>
              </a:rPr>
              <a:t>0.02 cm + 2.371 cm</a:t>
            </a:r>
            <a:endParaRPr lang="en-US" dirty="0">
              <a:solidFill>
                <a:schemeClr val="accent4">
                  <a:lumMod val="10000"/>
                </a:schemeClr>
              </a:solidFill>
              <a:effectLst>
                <a:outerShdw blurRad="38100" dist="38100" dir="2700000" algn="tl">
                  <a:srgbClr val="000000">
                    <a:alpha val="43137"/>
                  </a:srgbClr>
                </a:outerShdw>
              </a:effectLst>
            </a:endParaRPr>
          </a:p>
        </p:txBody>
      </p:sp>
      <p:sp>
        <p:nvSpPr>
          <p:cNvPr id="60429" name="Text Box 13"/>
          <p:cNvSpPr txBox="1">
            <a:spLocks noChangeArrowheads="1"/>
          </p:cNvSpPr>
          <p:nvPr/>
        </p:nvSpPr>
        <p:spPr bwMode="auto">
          <a:xfrm>
            <a:off x="4064000" y="3138488"/>
            <a:ext cx="1651000" cy="519112"/>
          </a:xfrm>
          <a:prstGeom prst="rect">
            <a:avLst/>
          </a:prstGeom>
          <a:noFill/>
          <a:ln w="12700">
            <a:noFill/>
            <a:miter lim="800000"/>
          </a:ln>
          <a:effectLst/>
        </p:spPr>
        <p:txBody>
          <a:bodyPr wrap="none">
            <a:spAutoFit/>
          </a:bodyPr>
          <a:lstStyle/>
          <a:p>
            <a:r>
              <a:rPr lang="en-US" dirty="0">
                <a:solidFill>
                  <a:srgbClr val="800000"/>
                </a:solidFill>
                <a:effectLst>
                  <a:outerShdw blurRad="38100" dist="38100" dir="2700000" algn="tl">
                    <a:srgbClr val="000000">
                      <a:alpha val="43137"/>
                    </a:srgbClr>
                  </a:outerShdw>
                </a:effectLst>
              </a:rPr>
              <a:t>2.391 cm</a:t>
            </a:r>
            <a:endParaRPr lang="en-US" baseline="30000" dirty="0">
              <a:solidFill>
                <a:srgbClr val="800000"/>
              </a:solidFill>
              <a:effectLst>
                <a:outerShdw blurRad="38100" dist="38100" dir="2700000" algn="tl">
                  <a:srgbClr val="000000">
                    <a:alpha val="43137"/>
                  </a:srgbClr>
                </a:outerShdw>
              </a:effectLst>
            </a:endParaRPr>
          </a:p>
        </p:txBody>
      </p:sp>
      <p:sp>
        <p:nvSpPr>
          <p:cNvPr id="60430" name="Text Box 14"/>
          <p:cNvSpPr txBox="1">
            <a:spLocks noChangeArrowheads="1"/>
          </p:cNvSpPr>
          <p:nvPr/>
        </p:nvSpPr>
        <p:spPr bwMode="auto">
          <a:xfrm>
            <a:off x="7162800" y="3124200"/>
            <a:ext cx="1490663" cy="519113"/>
          </a:xfrm>
          <a:prstGeom prst="rect">
            <a:avLst/>
          </a:prstGeom>
          <a:noFill/>
          <a:ln w="12700">
            <a:noFill/>
            <a:miter lim="800000"/>
          </a:ln>
          <a:effectLst/>
        </p:spPr>
        <p:txBody>
          <a:bodyPr wrap="none">
            <a:spAutoFit/>
          </a:bodyPr>
          <a:lstStyle/>
          <a:p>
            <a:r>
              <a:rPr lang="en-US" dirty="0">
                <a:solidFill>
                  <a:srgbClr val="390CE0"/>
                </a:solidFill>
                <a:effectLst>
                  <a:outerShdw blurRad="38100" dist="38100" dir="2700000" algn="tl">
                    <a:srgbClr val="000000">
                      <a:alpha val="43137"/>
                    </a:srgbClr>
                  </a:outerShdw>
                </a:effectLst>
              </a:rPr>
              <a:t>2.39 cm</a:t>
            </a:r>
            <a:endParaRPr lang="en-US" baseline="30000" dirty="0">
              <a:solidFill>
                <a:srgbClr val="390CE0"/>
              </a:solidFill>
              <a:effectLst>
                <a:outerShdw blurRad="38100" dist="38100" dir="2700000" algn="tl">
                  <a:srgbClr val="000000">
                    <a:alpha val="43137"/>
                  </a:srgbClr>
                </a:outerShdw>
              </a:effectLst>
            </a:endParaRPr>
          </a:p>
        </p:txBody>
      </p:sp>
      <p:sp>
        <p:nvSpPr>
          <p:cNvPr id="60431" name="Text Box 15"/>
          <p:cNvSpPr txBox="1">
            <a:spLocks noChangeArrowheads="1"/>
          </p:cNvSpPr>
          <p:nvPr/>
        </p:nvSpPr>
        <p:spPr bwMode="auto">
          <a:xfrm>
            <a:off x="76200" y="3810000"/>
            <a:ext cx="2951163" cy="519113"/>
          </a:xfrm>
          <a:prstGeom prst="rect">
            <a:avLst/>
          </a:prstGeom>
          <a:noFill/>
          <a:ln w="12700">
            <a:noFill/>
            <a:miter lim="800000"/>
          </a:ln>
          <a:effectLst/>
        </p:spPr>
        <p:txBody>
          <a:bodyPr wrap="none">
            <a:spAutoFit/>
          </a:bodyPr>
          <a:lstStyle/>
          <a:p>
            <a:r>
              <a:rPr lang="en-US" dirty="0">
                <a:solidFill>
                  <a:schemeClr val="accent4">
                    <a:lumMod val="10000"/>
                  </a:schemeClr>
                </a:solidFill>
                <a:effectLst>
                  <a:outerShdw blurRad="38100" dist="38100" dir="2700000" algn="tl">
                    <a:srgbClr val="000000">
                      <a:alpha val="43137"/>
                    </a:srgbClr>
                  </a:outerShdw>
                </a:effectLst>
              </a:rPr>
              <a:t>713.1 L - 3.872 L</a:t>
            </a:r>
            <a:endParaRPr lang="en-US" dirty="0">
              <a:solidFill>
                <a:schemeClr val="accent4">
                  <a:lumMod val="10000"/>
                </a:schemeClr>
              </a:solidFill>
              <a:effectLst>
                <a:outerShdw blurRad="38100" dist="38100" dir="2700000" algn="tl">
                  <a:srgbClr val="000000">
                    <a:alpha val="43137"/>
                  </a:srgbClr>
                </a:outerShdw>
              </a:effectLst>
            </a:endParaRPr>
          </a:p>
        </p:txBody>
      </p:sp>
      <p:sp>
        <p:nvSpPr>
          <p:cNvPr id="60432" name="Text Box 16"/>
          <p:cNvSpPr txBox="1">
            <a:spLocks noChangeArrowheads="1"/>
          </p:cNvSpPr>
          <p:nvPr/>
        </p:nvSpPr>
        <p:spPr bwMode="auto">
          <a:xfrm>
            <a:off x="4064000" y="3824288"/>
            <a:ext cx="1879600" cy="519112"/>
          </a:xfrm>
          <a:prstGeom prst="rect">
            <a:avLst/>
          </a:prstGeom>
          <a:noFill/>
          <a:ln w="12700">
            <a:noFill/>
            <a:miter lim="800000"/>
          </a:ln>
          <a:effectLst/>
        </p:spPr>
        <p:txBody>
          <a:bodyPr wrap="none">
            <a:spAutoFit/>
          </a:bodyPr>
          <a:lstStyle/>
          <a:p>
            <a:r>
              <a:rPr lang="en-US" dirty="0">
                <a:solidFill>
                  <a:srgbClr val="800000"/>
                </a:solidFill>
                <a:effectLst>
                  <a:outerShdw blurRad="38100" dist="38100" dir="2700000" algn="tl">
                    <a:srgbClr val="000000">
                      <a:alpha val="43137"/>
                    </a:srgbClr>
                  </a:outerShdw>
                </a:effectLst>
              </a:rPr>
              <a:t>709.228 L</a:t>
            </a:r>
            <a:endParaRPr lang="en-US" dirty="0">
              <a:solidFill>
                <a:srgbClr val="800000"/>
              </a:solidFill>
              <a:effectLst>
                <a:outerShdw blurRad="38100" dist="38100" dir="2700000" algn="tl">
                  <a:srgbClr val="000000">
                    <a:alpha val="43137"/>
                  </a:srgbClr>
                </a:outerShdw>
              </a:effectLst>
            </a:endParaRPr>
          </a:p>
        </p:txBody>
      </p:sp>
      <p:sp>
        <p:nvSpPr>
          <p:cNvPr id="60433" name="Text Box 17"/>
          <p:cNvSpPr txBox="1">
            <a:spLocks noChangeArrowheads="1"/>
          </p:cNvSpPr>
          <p:nvPr/>
        </p:nvSpPr>
        <p:spPr bwMode="auto">
          <a:xfrm>
            <a:off x="7162800" y="3824288"/>
            <a:ext cx="1444625" cy="519112"/>
          </a:xfrm>
          <a:prstGeom prst="rect">
            <a:avLst/>
          </a:prstGeom>
          <a:noFill/>
          <a:ln w="12700">
            <a:noFill/>
            <a:miter lim="800000"/>
          </a:ln>
          <a:effectLst/>
        </p:spPr>
        <p:txBody>
          <a:bodyPr wrap="none">
            <a:spAutoFit/>
          </a:bodyPr>
          <a:lstStyle/>
          <a:p>
            <a:r>
              <a:rPr lang="en-US" dirty="0">
                <a:solidFill>
                  <a:srgbClr val="390CE0"/>
                </a:solidFill>
                <a:effectLst>
                  <a:outerShdw blurRad="38100" dist="38100" dir="2700000" algn="tl">
                    <a:srgbClr val="000000">
                      <a:alpha val="43137"/>
                    </a:srgbClr>
                  </a:outerShdw>
                </a:effectLst>
              </a:rPr>
              <a:t>709.2 L</a:t>
            </a:r>
            <a:endParaRPr lang="en-US" dirty="0">
              <a:solidFill>
                <a:srgbClr val="390CE0"/>
              </a:solidFill>
              <a:effectLst>
                <a:outerShdw blurRad="38100" dist="38100" dir="2700000" algn="tl">
                  <a:srgbClr val="000000">
                    <a:alpha val="43137"/>
                  </a:srgbClr>
                </a:outerShdw>
              </a:effectLst>
            </a:endParaRPr>
          </a:p>
        </p:txBody>
      </p:sp>
      <p:sp>
        <p:nvSpPr>
          <p:cNvPr id="60434" name="Text Box 18"/>
          <p:cNvSpPr txBox="1">
            <a:spLocks noChangeArrowheads="1"/>
          </p:cNvSpPr>
          <p:nvPr/>
        </p:nvSpPr>
        <p:spPr bwMode="auto">
          <a:xfrm>
            <a:off x="76200" y="4510088"/>
            <a:ext cx="3200400" cy="519112"/>
          </a:xfrm>
          <a:prstGeom prst="rect">
            <a:avLst/>
          </a:prstGeom>
          <a:noFill/>
          <a:ln w="12700">
            <a:noFill/>
            <a:miter lim="800000"/>
          </a:ln>
          <a:effectLst/>
        </p:spPr>
        <p:txBody>
          <a:bodyPr wrap="none">
            <a:spAutoFit/>
          </a:bodyPr>
          <a:lstStyle/>
          <a:p>
            <a:r>
              <a:rPr lang="en-US" dirty="0">
                <a:solidFill>
                  <a:schemeClr val="accent4">
                    <a:lumMod val="10000"/>
                  </a:schemeClr>
                </a:solidFill>
                <a:effectLst>
                  <a:outerShdw blurRad="38100" dist="38100" dir="2700000" algn="tl">
                    <a:srgbClr val="000000">
                      <a:alpha val="43137"/>
                    </a:srgbClr>
                  </a:outerShdw>
                </a:effectLst>
              </a:rPr>
              <a:t>1818.2 lb + 3.37 lb</a:t>
            </a:r>
            <a:endParaRPr lang="en-US" dirty="0">
              <a:solidFill>
                <a:schemeClr val="accent4">
                  <a:lumMod val="10000"/>
                </a:schemeClr>
              </a:solidFill>
              <a:effectLst>
                <a:outerShdw blurRad="38100" dist="38100" dir="2700000" algn="tl">
                  <a:srgbClr val="000000">
                    <a:alpha val="43137"/>
                  </a:srgbClr>
                </a:outerShdw>
              </a:effectLst>
            </a:endParaRPr>
          </a:p>
        </p:txBody>
      </p:sp>
      <p:sp>
        <p:nvSpPr>
          <p:cNvPr id="60435" name="Text Box 19"/>
          <p:cNvSpPr txBox="1">
            <a:spLocks noChangeArrowheads="1"/>
          </p:cNvSpPr>
          <p:nvPr/>
        </p:nvSpPr>
        <p:spPr bwMode="auto">
          <a:xfrm>
            <a:off x="4065588" y="4510088"/>
            <a:ext cx="1878012" cy="519112"/>
          </a:xfrm>
          <a:prstGeom prst="rect">
            <a:avLst/>
          </a:prstGeom>
          <a:noFill/>
          <a:ln w="12700">
            <a:noFill/>
            <a:miter lim="800000"/>
          </a:ln>
          <a:effectLst/>
        </p:spPr>
        <p:txBody>
          <a:bodyPr wrap="none">
            <a:spAutoFit/>
          </a:bodyPr>
          <a:lstStyle/>
          <a:p>
            <a:r>
              <a:rPr lang="en-US" dirty="0">
                <a:solidFill>
                  <a:srgbClr val="800000"/>
                </a:solidFill>
                <a:effectLst>
                  <a:outerShdw blurRad="38100" dist="38100" dir="2700000" algn="tl">
                    <a:srgbClr val="000000">
                      <a:alpha val="43137"/>
                    </a:srgbClr>
                  </a:outerShdw>
                </a:effectLst>
              </a:rPr>
              <a:t>1821.57 lb</a:t>
            </a:r>
            <a:endParaRPr lang="en-US" dirty="0">
              <a:solidFill>
                <a:srgbClr val="800000"/>
              </a:solidFill>
              <a:effectLst>
                <a:outerShdw blurRad="38100" dist="38100" dir="2700000" algn="tl">
                  <a:srgbClr val="000000">
                    <a:alpha val="43137"/>
                  </a:srgbClr>
                </a:outerShdw>
              </a:effectLst>
            </a:endParaRPr>
          </a:p>
        </p:txBody>
      </p:sp>
      <p:sp>
        <p:nvSpPr>
          <p:cNvPr id="60436" name="Text Box 20"/>
          <p:cNvSpPr txBox="1">
            <a:spLocks noChangeArrowheads="1"/>
          </p:cNvSpPr>
          <p:nvPr/>
        </p:nvSpPr>
        <p:spPr bwMode="auto">
          <a:xfrm>
            <a:off x="7161213" y="4495800"/>
            <a:ext cx="1677987" cy="519113"/>
          </a:xfrm>
          <a:prstGeom prst="rect">
            <a:avLst/>
          </a:prstGeom>
          <a:noFill/>
          <a:ln w="12700">
            <a:noFill/>
            <a:miter lim="800000"/>
          </a:ln>
          <a:effectLst/>
        </p:spPr>
        <p:txBody>
          <a:bodyPr>
            <a:spAutoFit/>
          </a:bodyPr>
          <a:lstStyle/>
          <a:p>
            <a:r>
              <a:rPr lang="en-US" dirty="0">
                <a:solidFill>
                  <a:srgbClr val="390CE0"/>
                </a:solidFill>
                <a:effectLst>
                  <a:outerShdw blurRad="38100" dist="38100" dir="2700000" algn="tl">
                    <a:srgbClr val="000000">
                      <a:alpha val="43137"/>
                    </a:srgbClr>
                  </a:outerShdw>
                </a:effectLst>
              </a:rPr>
              <a:t>1821.6 lb</a:t>
            </a:r>
            <a:endParaRPr lang="en-US" dirty="0">
              <a:solidFill>
                <a:srgbClr val="390CE0"/>
              </a:solidFill>
              <a:effectLst>
                <a:outerShdw blurRad="38100" dist="38100" dir="2700000" algn="tl">
                  <a:srgbClr val="000000">
                    <a:alpha val="43137"/>
                  </a:srgbClr>
                </a:outerShdw>
              </a:effectLst>
            </a:endParaRPr>
          </a:p>
        </p:txBody>
      </p:sp>
      <p:sp>
        <p:nvSpPr>
          <p:cNvPr id="60437" name="Text Box 21"/>
          <p:cNvSpPr txBox="1">
            <a:spLocks noChangeArrowheads="1"/>
          </p:cNvSpPr>
          <p:nvPr/>
        </p:nvSpPr>
        <p:spPr bwMode="auto">
          <a:xfrm>
            <a:off x="76200" y="5195888"/>
            <a:ext cx="3560763" cy="519112"/>
          </a:xfrm>
          <a:prstGeom prst="rect">
            <a:avLst/>
          </a:prstGeom>
          <a:noFill/>
          <a:ln w="12700">
            <a:noFill/>
            <a:miter lim="800000"/>
          </a:ln>
          <a:effectLst/>
        </p:spPr>
        <p:txBody>
          <a:bodyPr wrap="none">
            <a:spAutoFit/>
          </a:bodyPr>
          <a:lstStyle/>
          <a:p>
            <a:r>
              <a:rPr lang="en-US" dirty="0">
                <a:solidFill>
                  <a:schemeClr val="accent4">
                    <a:lumMod val="10000"/>
                  </a:schemeClr>
                </a:solidFill>
                <a:effectLst>
                  <a:outerShdw blurRad="38100" dist="38100" dir="2700000" algn="tl">
                    <a:srgbClr val="000000">
                      <a:alpha val="43137"/>
                    </a:srgbClr>
                  </a:outerShdw>
                </a:effectLst>
              </a:rPr>
              <a:t>2.030 </a:t>
            </a:r>
            <a:r>
              <a:rPr lang="en-US" dirty="0" err="1">
                <a:solidFill>
                  <a:schemeClr val="accent4">
                    <a:lumMod val="10000"/>
                  </a:schemeClr>
                </a:solidFill>
                <a:effectLst>
                  <a:outerShdw blurRad="38100" dist="38100" dir="2700000" algn="tl">
                    <a:srgbClr val="000000">
                      <a:alpha val="43137"/>
                    </a:srgbClr>
                  </a:outerShdw>
                </a:effectLst>
              </a:rPr>
              <a:t>mL</a:t>
            </a:r>
            <a:r>
              <a:rPr lang="en-US" dirty="0">
                <a:solidFill>
                  <a:schemeClr val="accent4">
                    <a:lumMod val="10000"/>
                  </a:schemeClr>
                </a:solidFill>
                <a:effectLst>
                  <a:outerShdw blurRad="38100" dist="38100" dir="2700000" algn="tl">
                    <a:srgbClr val="000000">
                      <a:alpha val="43137"/>
                    </a:srgbClr>
                  </a:outerShdw>
                </a:effectLst>
              </a:rPr>
              <a:t> - 1.870 </a:t>
            </a:r>
            <a:r>
              <a:rPr lang="en-US" dirty="0" err="1">
                <a:solidFill>
                  <a:schemeClr val="accent4">
                    <a:lumMod val="10000"/>
                  </a:schemeClr>
                </a:solidFill>
                <a:effectLst>
                  <a:outerShdw blurRad="38100" dist="38100" dir="2700000" algn="tl">
                    <a:srgbClr val="000000">
                      <a:alpha val="43137"/>
                    </a:srgbClr>
                  </a:outerShdw>
                </a:effectLst>
              </a:rPr>
              <a:t>mL</a:t>
            </a:r>
            <a:endParaRPr lang="en-US" dirty="0">
              <a:solidFill>
                <a:schemeClr val="accent4">
                  <a:lumMod val="10000"/>
                </a:schemeClr>
              </a:solidFill>
              <a:effectLst>
                <a:outerShdw blurRad="38100" dist="38100" dir="2700000" algn="tl">
                  <a:srgbClr val="000000">
                    <a:alpha val="43137"/>
                  </a:srgbClr>
                </a:outerShdw>
              </a:effectLst>
            </a:endParaRPr>
          </a:p>
        </p:txBody>
      </p:sp>
      <p:sp>
        <p:nvSpPr>
          <p:cNvPr id="60438" name="Text Box 22"/>
          <p:cNvSpPr txBox="1">
            <a:spLocks noChangeArrowheads="1"/>
          </p:cNvSpPr>
          <p:nvPr/>
        </p:nvSpPr>
        <p:spPr bwMode="auto">
          <a:xfrm>
            <a:off x="4116388" y="5181600"/>
            <a:ext cx="1446212" cy="519113"/>
          </a:xfrm>
          <a:prstGeom prst="rect">
            <a:avLst/>
          </a:prstGeom>
          <a:noFill/>
          <a:ln w="12700">
            <a:noFill/>
            <a:miter lim="800000"/>
          </a:ln>
          <a:effectLst/>
        </p:spPr>
        <p:txBody>
          <a:bodyPr wrap="none">
            <a:spAutoFit/>
          </a:bodyPr>
          <a:lstStyle/>
          <a:p>
            <a:r>
              <a:rPr lang="en-US" dirty="0">
                <a:solidFill>
                  <a:srgbClr val="800000"/>
                </a:solidFill>
                <a:effectLst>
                  <a:outerShdw blurRad="38100" dist="38100" dir="2700000" algn="tl">
                    <a:srgbClr val="000000">
                      <a:alpha val="43137"/>
                    </a:srgbClr>
                  </a:outerShdw>
                </a:effectLst>
              </a:rPr>
              <a:t>0.16 </a:t>
            </a:r>
            <a:r>
              <a:rPr lang="en-US" dirty="0" err="1">
                <a:solidFill>
                  <a:srgbClr val="800000"/>
                </a:solidFill>
                <a:effectLst>
                  <a:outerShdw blurRad="38100" dist="38100" dir="2700000" algn="tl">
                    <a:srgbClr val="000000">
                      <a:alpha val="43137"/>
                    </a:srgbClr>
                  </a:outerShdw>
                </a:effectLst>
              </a:rPr>
              <a:t>mL</a:t>
            </a:r>
            <a:endParaRPr lang="en-US" dirty="0">
              <a:solidFill>
                <a:srgbClr val="800000"/>
              </a:solidFill>
              <a:effectLst>
                <a:outerShdw blurRad="38100" dist="38100" dir="2700000" algn="tl">
                  <a:srgbClr val="000000">
                    <a:alpha val="43137"/>
                  </a:srgbClr>
                </a:outerShdw>
              </a:effectLst>
            </a:endParaRPr>
          </a:p>
        </p:txBody>
      </p:sp>
      <p:sp>
        <p:nvSpPr>
          <p:cNvPr id="60439" name="Text Box 23"/>
          <p:cNvSpPr txBox="1">
            <a:spLocks noChangeArrowheads="1"/>
          </p:cNvSpPr>
          <p:nvPr/>
        </p:nvSpPr>
        <p:spPr bwMode="auto">
          <a:xfrm>
            <a:off x="7162800" y="5178425"/>
            <a:ext cx="1663700" cy="519113"/>
          </a:xfrm>
          <a:prstGeom prst="rect">
            <a:avLst/>
          </a:prstGeom>
          <a:noFill/>
          <a:ln w="12700">
            <a:noFill/>
            <a:miter lim="800000"/>
          </a:ln>
          <a:effectLst/>
        </p:spPr>
        <p:txBody>
          <a:bodyPr wrap="none">
            <a:spAutoFit/>
          </a:bodyPr>
          <a:lstStyle/>
          <a:p>
            <a:r>
              <a:rPr lang="en-US" dirty="0">
                <a:solidFill>
                  <a:srgbClr val="390CE0"/>
                </a:solidFill>
                <a:effectLst>
                  <a:outerShdw blurRad="38100" dist="38100" dir="2700000" algn="tl">
                    <a:srgbClr val="000000">
                      <a:alpha val="43137"/>
                    </a:srgbClr>
                  </a:outerShdw>
                </a:effectLst>
              </a:rPr>
              <a:t>0.160 </a:t>
            </a:r>
            <a:r>
              <a:rPr lang="en-US" dirty="0" err="1">
                <a:solidFill>
                  <a:srgbClr val="390CE0"/>
                </a:solidFill>
                <a:effectLst>
                  <a:outerShdw blurRad="38100" dist="38100" dir="2700000" algn="tl">
                    <a:srgbClr val="000000">
                      <a:alpha val="43137"/>
                    </a:srgbClr>
                  </a:outerShdw>
                </a:effectLst>
              </a:rPr>
              <a:t>mL</a:t>
            </a:r>
            <a:endParaRPr lang="en-US" dirty="0">
              <a:solidFill>
                <a:srgbClr val="390CE0"/>
              </a:solidFill>
              <a:effectLst>
                <a:outerShdw blurRad="38100" dist="38100" dir="2700000" algn="tl">
                  <a:srgbClr val="000000">
                    <a:alpha val="43137"/>
                  </a:srgbClr>
                </a:outerShdw>
              </a:effectLst>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60419"/>
                                        </p:tgtEl>
                                        <p:attrNameLst>
                                          <p:attrName>style.visibility</p:attrName>
                                        </p:attrNameLst>
                                      </p:cBhvr>
                                      <p:to>
                                        <p:strVal val="visible"/>
                                      </p:to>
                                    </p:set>
                                    <p:anim calcmode="lin" valueType="num">
                                      <p:cBhvr additive="base">
                                        <p:cTn id="7" dur="500" fill="hold"/>
                                        <p:tgtEl>
                                          <p:spTgt spid="60419"/>
                                        </p:tgtEl>
                                        <p:attrNameLst>
                                          <p:attrName>ppt_x</p:attrName>
                                        </p:attrNameLst>
                                      </p:cBhvr>
                                      <p:tavLst>
                                        <p:tav tm="0">
                                          <p:val>
                                            <p:strVal val="0-#ppt_w/2"/>
                                          </p:val>
                                        </p:tav>
                                        <p:tav tm="100000">
                                          <p:val>
                                            <p:strVal val="#ppt_x"/>
                                          </p:val>
                                        </p:tav>
                                      </p:tavLst>
                                    </p:anim>
                                    <p:anim calcmode="lin" valueType="num">
                                      <p:cBhvr additive="base">
                                        <p:cTn id="8" dur="500" fill="hold"/>
                                        <p:tgtEl>
                                          <p:spTgt spid="6041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 presetClass="entr" presetSubtype="32" fill="hold" grpId="0" nodeType="clickEffect">
                                  <p:stCondLst>
                                    <p:cond delay="0"/>
                                  </p:stCondLst>
                                  <p:childTnLst>
                                    <p:set>
                                      <p:cBhvr>
                                        <p:cTn id="12" dur="1" fill="hold">
                                          <p:stCondLst>
                                            <p:cond delay="0"/>
                                          </p:stCondLst>
                                        </p:cTn>
                                        <p:tgtEl>
                                          <p:spTgt spid="60423"/>
                                        </p:tgtEl>
                                        <p:attrNameLst>
                                          <p:attrName>style.visibility</p:attrName>
                                        </p:attrNameLst>
                                      </p:cBhvr>
                                      <p:to>
                                        <p:strVal val="visible"/>
                                      </p:to>
                                    </p:set>
                                    <p:animEffect transition="in" filter="box(out)">
                                      <p:cBhvr>
                                        <p:cTn id="13" dur="500"/>
                                        <p:tgtEl>
                                          <p:spTgt spid="60423"/>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2" fill="hold" grpId="0" nodeType="clickEffect">
                                  <p:stCondLst>
                                    <p:cond delay="0"/>
                                  </p:stCondLst>
                                  <p:childTnLst>
                                    <p:set>
                                      <p:cBhvr>
                                        <p:cTn id="17" dur="1" fill="hold">
                                          <p:stCondLst>
                                            <p:cond delay="0"/>
                                          </p:stCondLst>
                                        </p:cTn>
                                        <p:tgtEl>
                                          <p:spTgt spid="60424"/>
                                        </p:tgtEl>
                                        <p:attrNameLst>
                                          <p:attrName>style.visibility</p:attrName>
                                        </p:attrNameLst>
                                      </p:cBhvr>
                                      <p:to>
                                        <p:strVal val="visible"/>
                                      </p:to>
                                    </p:set>
                                    <p:anim calcmode="lin" valueType="num">
                                      <p:cBhvr additive="base">
                                        <p:cTn id="18" dur="500" fill="hold"/>
                                        <p:tgtEl>
                                          <p:spTgt spid="60424"/>
                                        </p:tgtEl>
                                        <p:attrNameLst>
                                          <p:attrName>ppt_x</p:attrName>
                                        </p:attrNameLst>
                                      </p:cBhvr>
                                      <p:tavLst>
                                        <p:tav tm="0">
                                          <p:val>
                                            <p:strVal val="1+#ppt_w/2"/>
                                          </p:val>
                                        </p:tav>
                                        <p:tav tm="100000">
                                          <p:val>
                                            <p:strVal val="#ppt_x"/>
                                          </p:val>
                                        </p:tav>
                                      </p:tavLst>
                                    </p:anim>
                                    <p:anim calcmode="lin" valueType="num">
                                      <p:cBhvr additive="base">
                                        <p:cTn id="19" dur="500" fill="hold"/>
                                        <p:tgtEl>
                                          <p:spTgt spid="60424"/>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60425"/>
                                        </p:tgtEl>
                                        <p:attrNameLst>
                                          <p:attrName>style.visibility</p:attrName>
                                        </p:attrNameLst>
                                      </p:cBhvr>
                                      <p:to>
                                        <p:strVal val="visible"/>
                                      </p:to>
                                    </p:set>
                                    <p:anim calcmode="lin" valueType="num">
                                      <p:cBhvr additive="base">
                                        <p:cTn id="24" dur="500" fill="hold"/>
                                        <p:tgtEl>
                                          <p:spTgt spid="60425"/>
                                        </p:tgtEl>
                                        <p:attrNameLst>
                                          <p:attrName>ppt_x</p:attrName>
                                        </p:attrNameLst>
                                      </p:cBhvr>
                                      <p:tavLst>
                                        <p:tav tm="0">
                                          <p:val>
                                            <p:strVal val="0-#ppt_w/2"/>
                                          </p:val>
                                        </p:tav>
                                        <p:tav tm="100000">
                                          <p:val>
                                            <p:strVal val="#ppt_x"/>
                                          </p:val>
                                        </p:tav>
                                      </p:tavLst>
                                    </p:anim>
                                    <p:anim calcmode="lin" valueType="num">
                                      <p:cBhvr additive="base">
                                        <p:cTn id="25" dur="500" fill="hold"/>
                                        <p:tgtEl>
                                          <p:spTgt spid="60425"/>
                                        </p:tgtEl>
                                        <p:attrNameLst>
                                          <p:attrName>ppt_y</p:attrName>
                                        </p:attrNameLst>
                                      </p:cBhvr>
                                      <p:tavLst>
                                        <p:tav tm="0">
                                          <p:val>
                                            <p:strVal val="#ppt_y"/>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4" presetClass="entr" presetSubtype="32" fill="hold" grpId="0" nodeType="clickEffect">
                                  <p:stCondLst>
                                    <p:cond delay="0"/>
                                  </p:stCondLst>
                                  <p:childTnLst>
                                    <p:set>
                                      <p:cBhvr>
                                        <p:cTn id="29" dur="1" fill="hold">
                                          <p:stCondLst>
                                            <p:cond delay="0"/>
                                          </p:stCondLst>
                                        </p:cTn>
                                        <p:tgtEl>
                                          <p:spTgt spid="60426"/>
                                        </p:tgtEl>
                                        <p:attrNameLst>
                                          <p:attrName>style.visibility</p:attrName>
                                        </p:attrNameLst>
                                      </p:cBhvr>
                                      <p:to>
                                        <p:strVal val="visible"/>
                                      </p:to>
                                    </p:set>
                                    <p:animEffect transition="in" filter="box(out)">
                                      <p:cBhvr>
                                        <p:cTn id="30" dur="500"/>
                                        <p:tgtEl>
                                          <p:spTgt spid="60426"/>
                                        </p:tgtEl>
                                      </p:cBhvr>
                                    </p:animEffect>
                                  </p:childTnLst>
                                </p:cTn>
                              </p:par>
                            </p:childTnLst>
                          </p:cTn>
                        </p:par>
                      </p:childTnLst>
                    </p:cTn>
                  </p:par>
                  <p:par>
                    <p:cTn id="31" fill="hold">
                      <p:stCondLst>
                        <p:cond delay="indefinite"/>
                      </p:stCondLst>
                      <p:childTnLst>
                        <p:par>
                          <p:cTn id="32" fill="hold">
                            <p:stCondLst>
                              <p:cond delay="0"/>
                            </p:stCondLst>
                            <p:childTnLst>
                              <p:par>
                                <p:cTn id="33" presetID="2" presetClass="entr" presetSubtype="2" fill="hold" grpId="0" nodeType="clickEffect">
                                  <p:stCondLst>
                                    <p:cond delay="0"/>
                                  </p:stCondLst>
                                  <p:childTnLst>
                                    <p:set>
                                      <p:cBhvr>
                                        <p:cTn id="34" dur="1" fill="hold">
                                          <p:stCondLst>
                                            <p:cond delay="0"/>
                                          </p:stCondLst>
                                        </p:cTn>
                                        <p:tgtEl>
                                          <p:spTgt spid="60427"/>
                                        </p:tgtEl>
                                        <p:attrNameLst>
                                          <p:attrName>style.visibility</p:attrName>
                                        </p:attrNameLst>
                                      </p:cBhvr>
                                      <p:to>
                                        <p:strVal val="visible"/>
                                      </p:to>
                                    </p:set>
                                    <p:anim calcmode="lin" valueType="num">
                                      <p:cBhvr additive="base">
                                        <p:cTn id="35" dur="500" fill="hold"/>
                                        <p:tgtEl>
                                          <p:spTgt spid="60427"/>
                                        </p:tgtEl>
                                        <p:attrNameLst>
                                          <p:attrName>ppt_x</p:attrName>
                                        </p:attrNameLst>
                                      </p:cBhvr>
                                      <p:tavLst>
                                        <p:tav tm="0">
                                          <p:val>
                                            <p:strVal val="1+#ppt_w/2"/>
                                          </p:val>
                                        </p:tav>
                                        <p:tav tm="100000">
                                          <p:val>
                                            <p:strVal val="#ppt_x"/>
                                          </p:val>
                                        </p:tav>
                                      </p:tavLst>
                                    </p:anim>
                                    <p:anim calcmode="lin" valueType="num">
                                      <p:cBhvr additive="base">
                                        <p:cTn id="36" dur="500" fill="hold"/>
                                        <p:tgtEl>
                                          <p:spTgt spid="60427"/>
                                        </p:tgtEl>
                                        <p:attrNameLst>
                                          <p:attrName>ppt_y</p:attrName>
                                        </p:attrNameLst>
                                      </p:cBhvr>
                                      <p:tavLst>
                                        <p:tav tm="0">
                                          <p:val>
                                            <p:strVal val="#ppt_y"/>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60428"/>
                                        </p:tgtEl>
                                        <p:attrNameLst>
                                          <p:attrName>style.visibility</p:attrName>
                                        </p:attrNameLst>
                                      </p:cBhvr>
                                      <p:to>
                                        <p:strVal val="visible"/>
                                      </p:to>
                                    </p:set>
                                    <p:anim calcmode="lin" valueType="num">
                                      <p:cBhvr additive="base">
                                        <p:cTn id="41" dur="500" fill="hold"/>
                                        <p:tgtEl>
                                          <p:spTgt spid="60428"/>
                                        </p:tgtEl>
                                        <p:attrNameLst>
                                          <p:attrName>ppt_x</p:attrName>
                                        </p:attrNameLst>
                                      </p:cBhvr>
                                      <p:tavLst>
                                        <p:tav tm="0">
                                          <p:val>
                                            <p:strVal val="0-#ppt_w/2"/>
                                          </p:val>
                                        </p:tav>
                                        <p:tav tm="100000">
                                          <p:val>
                                            <p:strVal val="#ppt_x"/>
                                          </p:val>
                                        </p:tav>
                                      </p:tavLst>
                                    </p:anim>
                                    <p:anim calcmode="lin" valueType="num">
                                      <p:cBhvr additive="base">
                                        <p:cTn id="42" dur="500" fill="hold"/>
                                        <p:tgtEl>
                                          <p:spTgt spid="60428"/>
                                        </p:tgtEl>
                                        <p:attrNameLst>
                                          <p:attrName>ppt_y</p:attrName>
                                        </p:attrNameLst>
                                      </p:cBhvr>
                                      <p:tavLst>
                                        <p:tav tm="0">
                                          <p:val>
                                            <p:strVal val="#ppt_y"/>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4" presetClass="entr" presetSubtype="32" fill="hold" grpId="0" nodeType="clickEffect">
                                  <p:stCondLst>
                                    <p:cond delay="0"/>
                                  </p:stCondLst>
                                  <p:childTnLst>
                                    <p:set>
                                      <p:cBhvr>
                                        <p:cTn id="46" dur="1" fill="hold">
                                          <p:stCondLst>
                                            <p:cond delay="0"/>
                                          </p:stCondLst>
                                        </p:cTn>
                                        <p:tgtEl>
                                          <p:spTgt spid="60429"/>
                                        </p:tgtEl>
                                        <p:attrNameLst>
                                          <p:attrName>style.visibility</p:attrName>
                                        </p:attrNameLst>
                                      </p:cBhvr>
                                      <p:to>
                                        <p:strVal val="visible"/>
                                      </p:to>
                                    </p:set>
                                    <p:animEffect transition="in" filter="box(out)">
                                      <p:cBhvr>
                                        <p:cTn id="47" dur="500"/>
                                        <p:tgtEl>
                                          <p:spTgt spid="60429"/>
                                        </p:tgtEl>
                                      </p:cBhvr>
                                    </p:animEffect>
                                  </p:childTnLst>
                                </p:cTn>
                              </p:par>
                            </p:childTnLst>
                          </p:cTn>
                        </p:par>
                      </p:childTnLst>
                    </p:cTn>
                  </p:par>
                  <p:par>
                    <p:cTn id="48" fill="hold">
                      <p:stCondLst>
                        <p:cond delay="indefinite"/>
                      </p:stCondLst>
                      <p:childTnLst>
                        <p:par>
                          <p:cTn id="49" fill="hold">
                            <p:stCondLst>
                              <p:cond delay="0"/>
                            </p:stCondLst>
                            <p:childTnLst>
                              <p:par>
                                <p:cTn id="50" presetID="2" presetClass="entr" presetSubtype="2" fill="hold" grpId="0" nodeType="clickEffect">
                                  <p:stCondLst>
                                    <p:cond delay="0"/>
                                  </p:stCondLst>
                                  <p:childTnLst>
                                    <p:set>
                                      <p:cBhvr>
                                        <p:cTn id="51" dur="1" fill="hold">
                                          <p:stCondLst>
                                            <p:cond delay="0"/>
                                          </p:stCondLst>
                                        </p:cTn>
                                        <p:tgtEl>
                                          <p:spTgt spid="60430"/>
                                        </p:tgtEl>
                                        <p:attrNameLst>
                                          <p:attrName>style.visibility</p:attrName>
                                        </p:attrNameLst>
                                      </p:cBhvr>
                                      <p:to>
                                        <p:strVal val="visible"/>
                                      </p:to>
                                    </p:set>
                                    <p:anim calcmode="lin" valueType="num">
                                      <p:cBhvr additive="base">
                                        <p:cTn id="52" dur="500" fill="hold"/>
                                        <p:tgtEl>
                                          <p:spTgt spid="60430"/>
                                        </p:tgtEl>
                                        <p:attrNameLst>
                                          <p:attrName>ppt_x</p:attrName>
                                        </p:attrNameLst>
                                      </p:cBhvr>
                                      <p:tavLst>
                                        <p:tav tm="0">
                                          <p:val>
                                            <p:strVal val="1+#ppt_w/2"/>
                                          </p:val>
                                        </p:tav>
                                        <p:tav tm="100000">
                                          <p:val>
                                            <p:strVal val="#ppt_x"/>
                                          </p:val>
                                        </p:tav>
                                      </p:tavLst>
                                    </p:anim>
                                    <p:anim calcmode="lin" valueType="num">
                                      <p:cBhvr additive="base">
                                        <p:cTn id="53" dur="500" fill="hold"/>
                                        <p:tgtEl>
                                          <p:spTgt spid="60430"/>
                                        </p:tgtEl>
                                        <p:attrNameLst>
                                          <p:attrName>ppt_y</p:attrName>
                                        </p:attrNameLst>
                                      </p:cBhvr>
                                      <p:tavLst>
                                        <p:tav tm="0">
                                          <p:val>
                                            <p:strVal val="#ppt_y"/>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2" presetClass="entr" presetSubtype="8" fill="hold" grpId="0" nodeType="clickEffect">
                                  <p:stCondLst>
                                    <p:cond delay="0"/>
                                  </p:stCondLst>
                                  <p:childTnLst>
                                    <p:set>
                                      <p:cBhvr>
                                        <p:cTn id="57" dur="1" fill="hold">
                                          <p:stCondLst>
                                            <p:cond delay="0"/>
                                          </p:stCondLst>
                                        </p:cTn>
                                        <p:tgtEl>
                                          <p:spTgt spid="60431"/>
                                        </p:tgtEl>
                                        <p:attrNameLst>
                                          <p:attrName>style.visibility</p:attrName>
                                        </p:attrNameLst>
                                      </p:cBhvr>
                                      <p:to>
                                        <p:strVal val="visible"/>
                                      </p:to>
                                    </p:set>
                                    <p:anim calcmode="lin" valueType="num">
                                      <p:cBhvr additive="base">
                                        <p:cTn id="58" dur="500" fill="hold"/>
                                        <p:tgtEl>
                                          <p:spTgt spid="60431"/>
                                        </p:tgtEl>
                                        <p:attrNameLst>
                                          <p:attrName>ppt_x</p:attrName>
                                        </p:attrNameLst>
                                      </p:cBhvr>
                                      <p:tavLst>
                                        <p:tav tm="0">
                                          <p:val>
                                            <p:strVal val="0-#ppt_w/2"/>
                                          </p:val>
                                        </p:tav>
                                        <p:tav tm="100000">
                                          <p:val>
                                            <p:strVal val="#ppt_x"/>
                                          </p:val>
                                        </p:tav>
                                      </p:tavLst>
                                    </p:anim>
                                    <p:anim calcmode="lin" valueType="num">
                                      <p:cBhvr additive="base">
                                        <p:cTn id="59" dur="500" fill="hold"/>
                                        <p:tgtEl>
                                          <p:spTgt spid="60431"/>
                                        </p:tgtEl>
                                        <p:attrNameLst>
                                          <p:attrName>ppt_y</p:attrName>
                                        </p:attrNameLst>
                                      </p:cBhvr>
                                      <p:tavLst>
                                        <p:tav tm="0">
                                          <p:val>
                                            <p:strVal val="#ppt_y"/>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4" presetClass="entr" presetSubtype="32" fill="hold" grpId="0" nodeType="clickEffect">
                                  <p:stCondLst>
                                    <p:cond delay="0"/>
                                  </p:stCondLst>
                                  <p:childTnLst>
                                    <p:set>
                                      <p:cBhvr>
                                        <p:cTn id="63" dur="1" fill="hold">
                                          <p:stCondLst>
                                            <p:cond delay="0"/>
                                          </p:stCondLst>
                                        </p:cTn>
                                        <p:tgtEl>
                                          <p:spTgt spid="60432"/>
                                        </p:tgtEl>
                                        <p:attrNameLst>
                                          <p:attrName>style.visibility</p:attrName>
                                        </p:attrNameLst>
                                      </p:cBhvr>
                                      <p:to>
                                        <p:strVal val="visible"/>
                                      </p:to>
                                    </p:set>
                                    <p:animEffect transition="in" filter="box(out)">
                                      <p:cBhvr>
                                        <p:cTn id="64" dur="500"/>
                                        <p:tgtEl>
                                          <p:spTgt spid="60432"/>
                                        </p:tgtEl>
                                      </p:cBhvr>
                                    </p:animEffect>
                                  </p:childTnLst>
                                </p:cTn>
                              </p:par>
                            </p:childTnLst>
                          </p:cTn>
                        </p:par>
                      </p:childTnLst>
                    </p:cTn>
                  </p:par>
                  <p:par>
                    <p:cTn id="65" fill="hold">
                      <p:stCondLst>
                        <p:cond delay="indefinite"/>
                      </p:stCondLst>
                      <p:childTnLst>
                        <p:par>
                          <p:cTn id="66" fill="hold">
                            <p:stCondLst>
                              <p:cond delay="0"/>
                            </p:stCondLst>
                            <p:childTnLst>
                              <p:par>
                                <p:cTn id="67" presetID="2" presetClass="entr" presetSubtype="2" fill="hold" grpId="0" nodeType="clickEffect">
                                  <p:stCondLst>
                                    <p:cond delay="0"/>
                                  </p:stCondLst>
                                  <p:childTnLst>
                                    <p:set>
                                      <p:cBhvr>
                                        <p:cTn id="68" dur="1" fill="hold">
                                          <p:stCondLst>
                                            <p:cond delay="0"/>
                                          </p:stCondLst>
                                        </p:cTn>
                                        <p:tgtEl>
                                          <p:spTgt spid="60433"/>
                                        </p:tgtEl>
                                        <p:attrNameLst>
                                          <p:attrName>style.visibility</p:attrName>
                                        </p:attrNameLst>
                                      </p:cBhvr>
                                      <p:to>
                                        <p:strVal val="visible"/>
                                      </p:to>
                                    </p:set>
                                    <p:anim calcmode="lin" valueType="num">
                                      <p:cBhvr additive="base">
                                        <p:cTn id="69" dur="500" fill="hold"/>
                                        <p:tgtEl>
                                          <p:spTgt spid="60433"/>
                                        </p:tgtEl>
                                        <p:attrNameLst>
                                          <p:attrName>ppt_x</p:attrName>
                                        </p:attrNameLst>
                                      </p:cBhvr>
                                      <p:tavLst>
                                        <p:tav tm="0">
                                          <p:val>
                                            <p:strVal val="1+#ppt_w/2"/>
                                          </p:val>
                                        </p:tav>
                                        <p:tav tm="100000">
                                          <p:val>
                                            <p:strVal val="#ppt_x"/>
                                          </p:val>
                                        </p:tav>
                                      </p:tavLst>
                                    </p:anim>
                                    <p:anim calcmode="lin" valueType="num">
                                      <p:cBhvr additive="base">
                                        <p:cTn id="70" dur="500" fill="hold"/>
                                        <p:tgtEl>
                                          <p:spTgt spid="60433"/>
                                        </p:tgtEl>
                                        <p:attrNameLst>
                                          <p:attrName>ppt_y</p:attrName>
                                        </p:attrNameLst>
                                      </p:cBhvr>
                                      <p:tavLst>
                                        <p:tav tm="0">
                                          <p:val>
                                            <p:strVal val="#ppt_y"/>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2" presetClass="entr" presetSubtype="8" fill="hold" grpId="0" nodeType="clickEffect">
                                  <p:stCondLst>
                                    <p:cond delay="0"/>
                                  </p:stCondLst>
                                  <p:childTnLst>
                                    <p:set>
                                      <p:cBhvr>
                                        <p:cTn id="74" dur="1" fill="hold">
                                          <p:stCondLst>
                                            <p:cond delay="0"/>
                                          </p:stCondLst>
                                        </p:cTn>
                                        <p:tgtEl>
                                          <p:spTgt spid="60434"/>
                                        </p:tgtEl>
                                        <p:attrNameLst>
                                          <p:attrName>style.visibility</p:attrName>
                                        </p:attrNameLst>
                                      </p:cBhvr>
                                      <p:to>
                                        <p:strVal val="visible"/>
                                      </p:to>
                                    </p:set>
                                    <p:anim calcmode="lin" valueType="num">
                                      <p:cBhvr additive="base">
                                        <p:cTn id="75" dur="500" fill="hold"/>
                                        <p:tgtEl>
                                          <p:spTgt spid="60434"/>
                                        </p:tgtEl>
                                        <p:attrNameLst>
                                          <p:attrName>ppt_x</p:attrName>
                                        </p:attrNameLst>
                                      </p:cBhvr>
                                      <p:tavLst>
                                        <p:tav tm="0">
                                          <p:val>
                                            <p:strVal val="0-#ppt_w/2"/>
                                          </p:val>
                                        </p:tav>
                                        <p:tav tm="100000">
                                          <p:val>
                                            <p:strVal val="#ppt_x"/>
                                          </p:val>
                                        </p:tav>
                                      </p:tavLst>
                                    </p:anim>
                                    <p:anim calcmode="lin" valueType="num">
                                      <p:cBhvr additive="base">
                                        <p:cTn id="76" dur="500" fill="hold"/>
                                        <p:tgtEl>
                                          <p:spTgt spid="60434"/>
                                        </p:tgtEl>
                                        <p:attrNameLst>
                                          <p:attrName>ppt_y</p:attrName>
                                        </p:attrNameLst>
                                      </p:cBhvr>
                                      <p:tavLst>
                                        <p:tav tm="0">
                                          <p:val>
                                            <p:strVal val="#ppt_y"/>
                                          </p:val>
                                        </p:tav>
                                        <p:tav tm="100000">
                                          <p:val>
                                            <p:strVal val="#ppt_y"/>
                                          </p:val>
                                        </p:tav>
                                      </p:tavLst>
                                    </p:anim>
                                  </p:childTnLst>
                                </p:cTn>
                              </p:par>
                            </p:childTnLst>
                          </p:cTn>
                        </p:par>
                      </p:childTnLst>
                    </p:cTn>
                  </p:par>
                  <p:par>
                    <p:cTn id="77" fill="hold">
                      <p:stCondLst>
                        <p:cond delay="indefinite"/>
                      </p:stCondLst>
                      <p:childTnLst>
                        <p:par>
                          <p:cTn id="78" fill="hold">
                            <p:stCondLst>
                              <p:cond delay="0"/>
                            </p:stCondLst>
                            <p:childTnLst>
                              <p:par>
                                <p:cTn id="79" presetID="4" presetClass="entr" presetSubtype="32" fill="hold" grpId="0" nodeType="clickEffect">
                                  <p:stCondLst>
                                    <p:cond delay="0"/>
                                  </p:stCondLst>
                                  <p:childTnLst>
                                    <p:set>
                                      <p:cBhvr>
                                        <p:cTn id="80" dur="1" fill="hold">
                                          <p:stCondLst>
                                            <p:cond delay="0"/>
                                          </p:stCondLst>
                                        </p:cTn>
                                        <p:tgtEl>
                                          <p:spTgt spid="60435"/>
                                        </p:tgtEl>
                                        <p:attrNameLst>
                                          <p:attrName>style.visibility</p:attrName>
                                        </p:attrNameLst>
                                      </p:cBhvr>
                                      <p:to>
                                        <p:strVal val="visible"/>
                                      </p:to>
                                    </p:set>
                                    <p:animEffect transition="in" filter="box(out)">
                                      <p:cBhvr>
                                        <p:cTn id="81" dur="500"/>
                                        <p:tgtEl>
                                          <p:spTgt spid="60435"/>
                                        </p:tgtEl>
                                      </p:cBhvr>
                                    </p:animEffect>
                                  </p:childTnLst>
                                </p:cTn>
                              </p:par>
                            </p:childTnLst>
                          </p:cTn>
                        </p:par>
                      </p:childTnLst>
                    </p:cTn>
                  </p:par>
                  <p:par>
                    <p:cTn id="82" fill="hold">
                      <p:stCondLst>
                        <p:cond delay="indefinite"/>
                      </p:stCondLst>
                      <p:childTnLst>
                        <p:par>
                          <p:cTn id="83" fill="hold">
                            <p:stCondLst>
                              <p:cond delay="0"/>
                            </p:stCondLst>
                            <p:childTnLst>
                              <p:par>
                                <p:cTn id="84" presetID="2" presetClass="entr" presetSubtype="2" fill="hold" grpId="0" nodeType="clickEffect">
                                  <p:stCondLst>
                                    <p:cond delay="0"/>
                                  </p:stCondLst>
                                  <p:childTnLst>
                                    <p:set>
                                      <p:cBhvr>
                                        <p:cTn id="85" dur="1" fill="hold">
                                          <p:stCondLst>
                                            <p:cond delay="0"/>
                                          </p:stCondLst>
                                        </p:cTn>
                                        <p:tgtEl>
                                          <p:spTgt spid="60436"/>
                                        </p:tgtEl>
                                        <p:attrNameLst>
                                          <p:attrName>style.visibility</p:attrName>
                                        </p:attrNameLst>
                                      </p:cBhvr>
                                      <p:to>
                                        <p:strVal val="visible"/>
                                      </p:to>
                                    </p:set>
                                    <p:anim calcmode="lin" valueType="num">
                                      <p:cBhvr additive="base">
                                        <p:cTn id="86" dur="500" fill="hold"/>
                                        <p:tgtEl>
                                          <p:spTgt spid="60436"/>
                                        </p:tgtEl>
                                        <p:attrNameLst>
                                          <p:attrName>ppt_x</p:attrName>
                                        </p:attrNameLst>
                                      </p:cBhvr>
                                      <p:tavLst>
                                        <p:tav tm="0">
                                          <p:val>
                                            <p:strVal val="1+#ppt_w/2"/>
                                          </p:val>
                                        </p:tav>
                                        <p:tav tm="100000">
                                          <p:val>
                                            <p:strVal val="#ppt_x"/>
                                          </p:val>
                                        </p:tav>
                                      </p:tavLst>
                                    </p:anim>
                                    <p:anim calcmode="lin" valueType="num">
                                      <p:cBhvr additive="base">
                                        <p:cTn id="87" dur="500" fill="hold"/>
                                        <p:tgtEl>
                                          <p:spTgt spid="60436"/>
                                        </p:tgtEl>
                                        <p:attrNameLst>
                                          <p:attrName>ppt_y</p:attrName>
                                        </p:attrNameLst>
                                      </p:cBhvr>
                                      <p:tavLst>
                                        <p:tav tm="0">
                                          <p:val>
                                            <p:strVal val="#ppt_y"/>
                                          </p:val>
                                        </p:tav>
                                        <p:tav tm="100000">
                                          <p:val>
                                            <p:strVal val="#ppt_y"/>
                                          </p:val>
                                        </p:tav>
                                      </p:tavLst>
                                    </p:anim>
                                  </p:childTnLst>
                                </p:cTn>
                              </p:par>
                            </p:childTnLst>
                          </p:cTn>
                        </p:par>
                      </p:childTnLst>
                    </p:cTn>
                  </p:par>
                  <p:par>
                    <p:cTn id="88" fill="hold">
                      <p:stCondLst>
                        <p:cond delay="indefinite"/>
                      </p:stCondLst>
                      <p:childTnLst>
                        <p:par>
                          <p:cTn id="89" fill="hold">
                            <p:stCondLst>
                              <p:cond delay="0"/>
                            </p:stCondLst>
                            <p:childTnLst>
                              <p:par>
                                <p:cTn id="90" presetID="2" presetClass="entr" presetSubtype="8" fill="hold" grpId="0" nodeType="clickEffect">
                                  <p:stCondLst>
                                    <p:cond delay="0"/>
                                  </p:stCondLst>
                                  <p:childTnLst>
                                    <p:set>
                                      <p:cBhvr>
                                        <p:cTn id="91" dur="1" fill="hold">
                                          <p:stCondLst>
                                            <p:cond delay="0"/>
                                          </p:stCondLst>
                                        </p:cTn>
                                        <p:tgtEl>
                                          <p:spTgt spid="60437"/>
                                        </p:tgtEl>
                                        <p:attrNameLst>
                                          <p:attrName>style.visibility</p:attrName>
                                        </p:attrNameLst>
                                      </p:cBhvr>
                                      <p:to>
                                        <p:strVal val="visible"/>
                                      </p:to>
                                    </p:set>
                                    <p:anim calcmode="lin" valueType="num">
                                      <p:cBhvr additive="base">
                                        <p:cTn id="92" dur="500" fill="hold"/>
                                        <p:tgtEl>
                                          <p:spTgt spid="60437"/>
                                        </p:tgtEl>
                                        <p:attrNameLst>
                                          <p:attrName>ppt_x</p:attrName>
                                        </p:attrNameLst>
                                      </p:cBhvr>
                                      <p:tavLst>
                                        <p:tav tm="0">
                                          <p:val>
                                            <p:strVal val="0-#ppt_w/2"/>
                                          </p:val>
                                        </p:tav>
                                        <p:tav tm="100000">
                                          <p:val>
                                            <p:strVal val="#ppt_x"/>
                                          </p:val>
                                        </p:tav>
                                      </p:tavLst>
                                    </p:anim>
                                    <p:anim calcmode="lin" valueType="num">
                                      <p:cBhvr additive="base">
                                        <p:cTn id="93" dur="500" fill="hold"/>
                                        <p:tgtEl>
                                          <p:spTgt spid="60437"/>
                                        </p:tgtEl>
                                        <p:attrNameLst>
                                          <p:attrName>ppt_y</p:attrName>
                                        </p:attrNameLst>
                                      </p:cBhvr>
                                      <p:tavLst>
                                        <p:tav tm="0">
                                          <p:val>
                                            <p:strVal val="#ppt_y"/>
                                          </p:val>
                                        </p:tav>
                                        <p:tav tm="100000">
                                          <p:val>
                                            <p:strVal val="#ppt_y"/>
                                          </p:val>
                                        </p:tav>
                                      </p:tavLst>
                                    </p:anim>
                                  </p:childTnLst>
                                </p:cTn>
                              </p:par>
                            </p:childTnLst>
                          </p:cTn>
                        </p:par>
                      </p:childTnLst>
                    </p:cTn>
                  </p:par>
                  <p:par>
                    <p:cTn id="94" fill="hold">
                      <p:stCondLst>
                        <p:cond delay="indefinite"/>
                      </p:stCondLst>
                      <p:childTnLst>
                        <p:par>
                          <p:cTn id="95" fill="hold">
                            <p:stCondLst>
                              <p:cond delay="0"/>
                            </p:stCondLst>
                            <p:childTnLst>
                              <p:par>
                                <p:cTn id="96" presetID="4" presetClass="entr" presetSubtype="32" fill="hold" grpId="0" nodeType="clickEffect">
                                  <p:stCondLst>
                                    <p:cond delay="0"/>
                                  </p:stCondLst>
                                  <p:childTnLst>
                                    <p:set>
                                      <p:cBhvr>
                                        <p:cTn id="97" dur="1" fill="hold">
                                          <p:stCondLst>
                                            <p:cond delay="0"/>
                                          </p:stCondLst>
                                        </p:cTn>
                                        <p:tgtEl>
                                          <p:spTgt spid="60438"/>
                                        </p:tgtEl>
                                        <p:attrNameLst>
                                          <p:attrName>style.visibility</p:attrName>
                                        </p:attrNameLst>
                                      </p:cBhvr>
                                      <p:to>
                                        <p:strVal val="visible"/>
                                      </p:to>
                                    </p:set>
                                    <p:animEffect transition="in" filter="box(out)">
                                      <p:cBhvr>
                                        <p:cTn id="98" dur="500"/>
                                        <p:tgtEl>
                                          <p:spTgt spid="60438"/>
                                        </p:tgtEl>
                                      </p:cBhvr>
                                    </p:animEffect>
                                  </p:childTnLst>
                                </p:cTn>
                              </p:par>
                            </p:childTnLst>
                          </p:cTn>
                        </p:par>
                      </p:childTnLst>
                    </p:cTn>
                  </p:par>
                  <p:par>
                    <p:cTn id="99" fill="hold">
                      <p:stCondLst>
                        <p:cond delay="indefinite"/>
                      </p:stCondLst>
                      <p:childTnLst>
                        <p:par>
                          <p:cTn id="100" fill="hold">
                            <p:stCondLst>
                              <p:cond delay="0"/>
                            </p:stCondLst>
                            <p:childTnLst>
                              <p:par>
                                <p:cTn id="101" presetID="2" presetClass="entr" presetSubtype="2" fill="hold" grpId="0" nodeType="clickEffect">
                                  <p:stCondLst>
                                    <p:cond delay="0"/>
                                  </p:stCondLst>
                                  <p:childTnLst>
                                    <p:set>
                                      <p:cBhvr>
                                        <p:cTn id="102" dur="1" fill="hold">
                                          <p:stCondLst>
                                            <p:cond delay="0"/>
                                          </p:stCondLst>
                                        </p:cTn>
                                        <p:tgtEl>
                                          <p:spTgt spid="60439"/>
                                        </p:tgtEl>
                                        <p:attrNameLst>
                                          <p:attrName>style.visibility</p:attrName>
                                        </p:attrNameLst>
                                      </p:cBhvr>
                                      <p:to>
                                        <p:strVal val="visible"/>
                                      </p:to>
                                    </p:set>
                                    <p:anim calcmode="lin" valueType="num">
                                      <p:cBhvr additive="base">
                                        <p:cTn id="103" dur="500" fill="hold"/>
                                        <p:tgtEl>
                                          <p:spTgt spid="60439"/>
                                        </p:tgtEl>
                                        <p:attrNameLst>
                                          <p:attrName>ppt_x</p:attrName>
                                        </p:attrNameLst>
                                      </p:cBhvr>
                                      <p:tavLst>
                                        <p:tav tm="0">
                                          <p:val>
                                            <p:strVal val="1+#ppt_w/2"/>
                                          </p:val>
                                        </p:tav>
                                        <p:tav tm="100000">
                                          <p:val>
                                            <p:strVal val="#ppt_x"/>
                                          </p:val>
                                        </p:tav>
                                      </p:tavLst>
                                    </p:anim>
                                    <p:anim calcmode="lin" valueType="num">
                                      <p:cBhvr additive="base">
                                        <p:cTn id="104" dur="500" fill="hold"/>
                                        <p:tgtEl>
                                          <p:spTgt spid="6043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419" grpId="0" autoUpdateAnimBg="0"/>
      <p:bldP spid="60423" grpId="0" autoUpdateAnimBg="0"/>
      <p:bldP spid="60424" grpId="0" autoUpdateAnimBg="0"/>
      <p:bldP spid="60425" grpId="0" autoUpdateAnimBg="0"/>
      <p:bldP spid="60426" grpId="0" autoUpdateAnimBg="0"/>
      <p:bldP spid="60427" grpId="0" autoUpdateAnimBg="0"/>
      <p:bldP spid="60428" grpId="0" autoUpdateAnimBg="0"/>
      <p:bldP spid="60429" grpId="0" autoUpdateAnimBg="0"/>
      <p:bldP spid="60430" grpId="0" autoUpdateAnimBg="0"/>
      <p:bldP spid="60431" grpId="0" autoUpdateAnimBg="0"/>
      <p:bldP spid="60432" grpId="0" autoUpdateAnimBg="0"/>
      <p:bldP spid="60433" grpId="0" autoUpdateAnimBg="0"/>
      <p:bldP spid="60434" grpId="0" autoUpdateAnimBg="0"/>
      <p:bldP spid="60435" grpId="0" autoUpdateAnimBg="0"/>
      <p:bldP spid="60436" grpId="0" autoUpdateAnimBg="0"/>
      <p:bldP spid="60437" grpId="0" autoUpdateAnimBg="0"/>
      <p:bldP spid="60438" grpId="0" autoUpdateAnimBg="0"/>
      <p:bldP spid="60439" grpId="0" autoUpdateAnimBg="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a:xfrm>
            <a:off x="609600" y="228600"/>
            <a:ext cx="7848600" cy="762000"/>
          </a:xfrm>
        </p:spPr>
        <p:txBody>
          <a:bodyPr/>
          <a:lstStyle/>
          <a:p>
            <a:r>
              <a:rPr lang="en-US" dirty="0">
                <a:solidFill>
                  <a:schemeClr val="accent4">
                    <a:lumMod val="10000"/>
                  </a:schemeClr>
                </a:solidFill>
              </a:rPr>
              <a:t>Significant Figures Practice #2</a:t>
            </a:r>
            <a:endParaRPr lang="en-US" dirty="0">
              <a:solidFill>
                <a:schemeClr val="accent4">
                  <a:lumMod val="10000"/>
                </a:schemeClr>
              </a:solidFill>
            </a:endParaRPr>
          </a:p>
        </p:txBody>
      </p:sp>
      <p:sp>
        <p:nvSpPr>
          <p:cNvPr id="58372" name="Text Box 4"/>
          <p:cNvSpPr txBox="1">
            <a:spLocks noChangeArrowheads="1"/>
          </p:cNvSpPr>
          <p:nvPr/>
        </p:nvSpPr>
        <p:spPr bwMode="auto">
          <a:xfrm>
            <a:off x="76200" y="1752600"/>
            <a:ext cx="2636838" cy="519113"/>
          </a:xfrm>
          <a:prstGeom prst="rect">
            <a:avLst/>
          </a:prstGeom>
          <a:noFill/>
          <a:ln w="12700">
            <a:noFill/>
            <a:miter lim="800000"/>
          </a:ln>
          <a:effectLst/>
        </p:spPr>
        <p:txBody>
          <a:bodyPr wrap="none">
            <a:spAutoFit/>
          </a:bodyPr>
          <a:lstStyle/>
          <a:p>
            <a:r>
              <a:rPr lang="en-US" dirty="0">
                <a:solidFill>
                  <a:schemeClr val="accent4">
                    <a:lumMod val="10000"/>
                  </a:schemeClr>
                </a:solidFill>
                <a:effectLst>
                  <a:outerShdw blurRad="38100" dist="38100" dir="2700000" algn="tl">
                    <a:srgbClr val="000000">
                      <a:alpha val="43137"/>
                    </a:srgbClr>
                  </a:outerShdw>
                </a:effectLst>
              </a:rPr>
              <a:t>3.24 m x 7.0 m</a:t>
            </a:r>
            <a:endParaRPr lang="en-US" dirty="0">
              <a:solidFill>
                <a:schemeClr val="accent4">
                  <a:lumMod val="10000"/>
                </a:schemeClr>
              </a:solidFill>
              <a:effectLst>
                <a:outerShdw blurRad="38100" dist="38100" dir="2700000" algn="tl">
                  <a:srgbClr val="000000">
                    <a:alpha val="43137"/>
                  </a:srgbClr>
                </a:outerShdw>
              </a:effectLst>
            </a:endParaRPr>
          </a:p>
        </p:txBody>
      </p:sp>
      <p:sp>
        <p:nvSpPr>
          <p:cNvPr id="58373" name="Text Box 5"/>
          <p:cNvSpPr txBox="1">
            <a:spLocks noChangeArrowheads="1"/>
          </p:cNvSpPr>
          <p:nvPr/>
        </p:nvSpPr>
        <p:spPr bwMode="auto">
          <a:xfrm>
            <a:off x="609600" y="1143000"/>
            <a:ext cx="2000250" cy="519113"/>
          </a:xfrm>
          <a:prstGeom prst="rect">
            <a:avLst/>
          </a:prstGeom>
          <a:noFill/>
          <a:ln w="12700">
            <a:noFill/>
            <a:miter lim="800000"/>
          </a:ln>
          <a:effectLst/>
        </p:spPr>
        <p:txBody>
          <a:bodyPr wrap="none">
            <a:spAutoFit/>
          </a:bodyPr>
          <a:lstStyle/>
          <a:p>
            <a:r>
              <a:rPr lang="en-US" b="1" u="sng" dirty="0">
                <a:solidFill>
                  <a:schemeClr val="accent4">
                    <a:lumMod val="10000"/>
                  </a:schemeClr>
                </a:solidFill>
              </a:rPr>
              <a:t>Calculation</a:t>
            </a:r>
            <a:endParaRPr lang="en-US" b="1" u="sng" dirty="0">
              <a:solidFill>
                <a:schemeClr val="accent4">
                  <a:lumMod val="10000"/>
                </a:schemeClr>
              </a:solidFill>
            </a:endParaRPr>
          </a:p>
        </p:txBody>
      </p:sp>
      <p:sp>
        <p:nvSpPr>
          <p:cNvPr id="58374" name="Text Box 6"/>
          <p:cNvSpPr txBox="1">
            <a:spLocks noChangeArrowheads="1"/>
          </p:cNvSpPr>
          <p:nvPr/>
        </p:nvSpPr>
        <p:spPr bwMode="auto">
          <a:xfrm>
            <a:off x="3352800" y="1143000"/>
            <a:ext cx="2933700" cy="519113"/>
          </a:xfrm>
          <a:prstGeom prst="rect">
            <a:avLst/>
          </a:prstGeom>
          <a:noFill/>
          <a:ln w="12700">
            <a:noFill/>
            <a:miter lim="800000"/>
          </a:ln>
          <a:effectLst/>
        </p:spPr>
        <p:txBody>
          <a:bodyPr wrap="none">
            <a:spAutoFit/>
          </a:bodyPr>
          <a:lstStyle/>
          <a:p>
            <a:r>
              <a:rPr lang="en-US" b="1" u="sng" dirty="0">
                <a:solidFill>
                  <a:schemeClr val="accent4">
                    <a:lumMod val="10000"/>
                  </a:schemeClr>
                </a:solidFill>
              </a:rPr>
              <a:t>Calculator says:</a:t>
            </a:r>
            <a:endParaRPr lang="en-US" b="1" u="sng" dirty="0">
              <a:solidFill>
                <a:schemeClr val="accent4">
                  <a:lumMod val="10000"/>
                </a:schemeClr>
              </a:solidFill>
            </a:endParaRPr>
          </a:p>
        </p:txBody>
      </p:sp>
      <p:sp>
        <p:nvSpPr>
          <p:cNvPr id="58375" name="Text Box 7"/>
          <p:cNvSpPr txBox="1">
            <a:spLocks noChangeArrowheads="1"/>
          </p:cNvSpPr>
          <p:nvPr/>
        </p:nvSpPr>
        <p:spPr bwMode="auto">
          <a:xfrm>
            <a:off x="7467600" y="1143000"/>
            <a:ext cx="1416050" cy="519113"/>
          </a:xfrm>
          <a:prstGeom prst="rect">
            <a:avLst/>
          </a:prstGeom>
          <a:noFill/>
          <a:ln w="12700">
            <a:noFill/>
            <a:miter lim="800000"/>
          </a:ln>
          <a:effectLst/>
        </p:spPr>
        <p:txBody>
          <a:bodyPr wrap="none">
            <a:spAutoFit/>
          </a:bodyPr>
          <a:lstStyle/>
          <a:p>
            <a:r>
              <a:rPr lang="en-US" b="1" u="sng" dirty="0">
                <a:solidFill>
                  <a:schemeClr val="accent4">
                    <a:lumMod val="10000"/>
                  </a:schemeClr>
                </a:solidFill>
              </a:rPr>
              <a:t>Answer</a:t>
            </a:r>
            <a:endParaRPr lang="en-US" b="1" u="sng" dirty="0">
              <a:solidFill>
                <a:schemeClr val="accent4">
                  <a:lumMod val="10000"/>
                </a:schemeClr>
              </a:solidFill>
            </a:endParaRPr>
          </a:p>
        </p:txBody>
      </p:sp>
      <p:sp>
        <p:nvSpPr>
          <p:cNvPr id="58376" name="Text Box 8"/>
          <p:cNvSpPr txBox="1">
            <a:spLocks noChangeArrowheads="1"/>
          </p:cNvSpPr>
          <p:nvPr/>
        </p:nvSpPr>
        <p:spPr bwMode="auto">
          <a:xfrm>
            <a:off x="3641725" y="1749425"/>
            <a:ext cx="1673225" cy="519113"/>
          </a:xfrm>
          <a:prstGeom prst="rect">
            <a:avLst/>
          </a:prstGeom>
          <a:noFill/>
          <a:ln w="12700">
            <a:noFill/>
            <a:miter lim="800000"/>
          </a:ln>
          <a:effectLst/>
        </p:spPr>
        <p:txBody>
          <a:bodyPr wrap="none">
            <a:spAutoFit/>
          </a:bodyPr>
          <a:lstStyle/>
          <a:p>
            <a:r>
              <a:rPr lang="en-US" dirty="0">
                <a:solidFill>
                  <a:srgbClr val="800000"/>
                </a:solidFill>
                <a:effectLst>
                  <a:outerShdw blurRad="38100" dist="38100" dir="2700000" algn="tl">
                    <a:srgbClr val="000000">
                      <a:alpha val="43137"/>
                    </a:srgbClr>
                  </a:outerShdw>
                </a:effectLst>
              </a:rPr>
              <a:t>22.68 m</a:t>
            </a:r>
            <a:r>
              <a:rPr lang="en-US" baseline="30000" dirty="0">
                <a:solidFill>
                  <a:srgbClr val="800000"/>
                </a:solidFill>
                <a:effectLst>
                  <a:outerShdw blurRad="38100" dist="38100" dir="2700000" algn="tl">
                    <a:srgbClr val="000000">
                      <a:alpha val="43137"/>
                    </a:srgbClr>
                  </a:outerShdw>
                </a:effectLst>
              </a:rPr>
              <a:t>2</a:t>
            </a:r>
            <a:endParaRPr lang="en-US" baseline="30000" dirty="0">
              <a:solidFill>
                <a:srgbClr val="800000"/>
              </a:solidFill>
              <a:effectLst>
                <a:outerShdw blurRad="38100" dist="38100" dir="2700000" algn="tl">
                  <a:srgbClr val="000000">
                    <a:alpha val="43137"/>
                  </a:srgbClr>
                </a:outerShdw>
              </a:effectLst>
            </a:endParaRPr>
          </a:p>
        </p:txBody>
      </p:sp>
      <p:sp>
        <p:nvSpPr>
          <p:cNvPr id="58378" name="Text Box 10"/>
          <p:cNvSpPr txBox="1">
            <a:spLocks noChangeArrowheads="1"/>
          </p:cNvSpPr>
          <p:nvPr/>
        </p:nvSpPr>
        <p:spPr bwMode="auto">
          <a:xfrm>
            <a:off x="7543800" y="1752600"/>
            <a:ext cx="1149350" cy="519113"/>
          </a:xfrm>
          <a:prstGeom prst="rect">
            <a:avLst/>
          </a:prstGeom>
          <a:noFill/>
          <a:ln w="12700">
            <a:noFill/>
            <a:miter lim="800000"/>
          </a:ln>
          <a:effectLst/>
        </p:spPr>
        <p:txBody>
          <a:bodyPr wrap="none">
            <a:spAutoFit/>
          </a:bodyPr>
          <a:lstStyle/>
          <a:p>
            <a:r>
              <a:rPr lang="en-US" dirty="0">
                <a:solidFill>
                  <a:srgbClr val="390CE0"/>
                </a:solidFill>
                <a:effectLst>
                  <a:outerShdw blurRad="38100" dist="38100" dir="2700000" algn="tl">
                    <a:srgbClr val="000000">
                      <a:alpha val="43137"/>
                    </a:srgbClr>
                  </a:outerShdw>
                </a:effectLst>
              </a:rPr>
              <a:t>23 m</a:t>
            </a:r>
            <a:r>
              <a:rPr lang="en-US" baseline="30000" dirty="0">
                <a:solidFill>
                  <a:srgbClr val="390CE0"/>
                </a:solidFill>
                <a:effectLst>
                  <a:outerShdw blurRad="38100" dist="38100" dir="2700000" algn="tl">
                    <a:srgbClr val="000000">
                      <a:alpha val="43137"/>
                    </a:srgbClr>
                  </a:outerShdw>
                </a:effectLst>
              </a:rPr>
              <a:t>2</a:t>
            </a:r>
            <a:endParaRPr lang="en-US" baseline="30000" dirty="0">
              <a:solidFill>
                <a:srgbClr val="390CE0"/>
              </a:solidFill>
              <a:effectLst>
                <a:outerShdw blurRad="38100" dist="38100" dir="2700000" algn="tl">
                  <a:srgbClr val="000000">
                    <a:alpha val="43137"/>
                  </a:srgbClr>
                </a:outerShdw>
              </a:effectLst>
            </a:endParaRPr>
          </a:p>
        </p:txBody>
      </p:sp>
      <p:sp>
        <p:nvSpPr>
          <p:cNvPr id="58379" name="Text Box 11"/>
          <p:cNvSpPr txBox="1">
            <a:spLocks noChangeArrowheads="1"/>
          </p:cNvSpPr>
          <p:nvPr/>
        </p:nvSpPr>
        <p:spPr bwMode="auto">
          <a:xfrm>
            <a:off x="76200" y="2435225"/>
            <a:ext cx="3219450" cy="519113"/>
          </a:xfrm>
          <a:prstGeom prst="rect">
            <a:avLst/>
          </a:prstGeom>
          <a:noFill/>
          <a:ln w="12700">
            <a:noFill/>
            <a:miter lim="800000"/>
          </a:ln>
          <a:effectLst/>
        </p:spPr>
        <p:txBody>
          <a:bodyPr wrap="none">
            <a:spAutoFit/>
          </a:bodyPr>
          <a:lstStyle/>
          <a:p>
            <a:r>
              <a:rPr lang="en-US" dirty="0">
                <a:solidFill>
                  <a:schemeClr val="accent4">
                    <a:lumMod val="10000"/>
                  </a:schemeClr>
                </a:solidFill>
                <a:effectLst>
                  <a:outerShdw blurRad="38100" dist="38100" dir="2700000" algn="tl">
                    <a:srgbClr val="000000">
                      <a:alpha val="43137"/>
                    </a:srgbClr>
                  </a:outerShdw>
                </a:effectLst>
              </a:rPr>
              <a:t>100.0 g ÷ 23.7 cm</a:t>
            </a:r>
            <a:r>
              <a:rPr lang="en-US" baseline="30000" dirty="0">
                <a:solidFill>
                  <a:schemeClr val="accent4">
                    <a:lumMod val="10000"/>
                  </a:schemeClr>
                </a:solidFill>
                <a:effectLst>
                  <a:outerShdw blurRad="38100" dist="38100" dir="2700000" algn="tl">
                    <a:srgbClr val="000000">
                      <a:alpha val="43137"/>
                    </a:srgbClr>
                  </a:outerShdw>
                </a:effectLst>
              </a:rPr>
              <a:t>3</a:t>
            </a:r>
            <a:endParaRPr lang="en-US" baseline="30000" dirty="0">
              <a:solidFill>
                <a:schemeClr val="accent4">
                  <a:lumMod val="10000"/>
                </a:schemeClr>
              </a:solidFill>
              <a:effectLst>
                <a:outerShdw blurRad="38100" dist="38100" dir="2700000" algn="tl">
                  <a:srgbClr val="000000">
                    <a:alpha val="43137"/>
                  </a:srgbClr>
                </a:outerShdw>
              </a:effectLst>
            </a:endParaRPr>
          </a:p>
        </p:txBody>
      </p:sp>
      <p:sp>
        <p:nvSpPr>
          <p:cNvPr id="58380" name="Text Box 12"/>
          <p:cNvSpPr txBox="1">
            <a:spLocks noChangeArrowheads="1"/>
          </p:cNvSpPr>
          <p:nvPr/>
        </p:nvSpPr>
        <p:spPr bwMode="auto">
          <a:xfrm>
            <a:off x="3581400" y="2452688"/>
            <a:ext cx="3475038" cy="519112"/>
          </a:xfrm>
          <a:prstGeom prst="rect">
            <a:avLst/>
          </a:prstGeom>
          <a:noFill/>
          <a:ln w="12700">
            <a:noFill/>
            <a:miter lim="800000"/>
          </a:ln>
          <a:effectLst/>
        </p:spPr>
        <p:txBody>
          <a:bodyPr wrap="none">
            <a:spAutoFit/>
          </a:bodyPr>
          <a:lstStyle/>
          <a:p>
            <a:r>
              <a:rPr lang="en-US" dirty="0">
                <a:solidFill>
                  <a:srgbClr val="800000"/>
                </a:solidFill>
                <a:effectLst>
                  <a:outerShdw blurRad="38100" dist="38100" dir="2700000" algn="tl">
                    <a:srgbClr val="000000">
                      <a:alpha val="43137"/>
                    </a:srgbClr>
                  </a:outerShdw>
                </a:effectLst>
              </a:rPr>
              <a:t>4.219409283 g/cm</a:t>
            </a:r>
            <a:r>
              <a:rPr lang="en-US" baseline="30000" dirty="0">
                <a:solidFill>
                  <a:srgbClr val="800000"/>
                </a:solidFill>
                <a:effectLst>
                  <a:outerShdw blurRad="38100" dist="38100" dir="2700000" algn="tl">
                    <a:srgbClr val="000000">
                      <a:alpha val="43137"/>
                    </a:srgbClr>
                  </a:outerShdw>
                </a:effectLst>
              </a:rPr>
              <a:t>3</a:t>
            </a:r>
            <a:endParaRPr lang="en-US" baseline="30000" dirty="0">
              <a:solidFill>
                <a:srgbClr val="800000"/>
              </a:solidFill>
              <a:effectLst>
                <a:outerShdw blurRad="38100" dist="38100" dir="2700000" algn="tl">
                  <a:srgbClr val="000000">
                    <a:alpha val="43137"/>
                  </a:srgbClr>
                </a:outerShdw>
              </a:effectLst>
            </a:endParaRPr>
          </a:p>
        </p:txBody>
      </p:sp>
      <p:sp>
        <p:nvSpPr>
          <p:cNvPr id="58381" name="Text Box 13"/>
          <p:cNvSpPr txBox="1">
            <a:spLocks noChangeArrowheads="1"/>
          </p:cNvSpPr>
          <p:nvPr/>
        </p:nvSpPr>
        <p:spPr bwMode="auto">
          <a:xfrm>
            <a:off x="7134225" y="2438400"/>
            <a:ext cx="2009775" cy="519113"/>
          </a:xfrm>
          <a:prstGeom prst="rect">
            <a:avLst/>
          </a:prstGeom>
          <a:noFill/>
          <a:ln w="12700">
            <a:noFill/>
            <a:miter lim="800000"/>
          </a:ln>
          <a:effectLst/>
        </p:spPr>
        <p:txBody>
          <a:bodyPr wrap="none">
            <a:spAutoFit/>
          </a:bodyPr>
          <a:lstStyle/>
          <a:p>
            <a:r>
              <a:rPr lang="en-US" dirty="0">
                <a:solidFill>
                  <a:srgbClr val="390CE0"/>
                </a:solidFill>
                <a:effectLst>
                  <a:outerShdw blurRad="38100" dist="38100" dir="2700000" algn="tl">
                    <a:srgbClr val="000000">
                      <a:alpha val="43137"/>
                    </a:srgbClr>
                  </a:outerShdw>
                </a:effectLst>
              </a:rPr>
              <a:t>4.22 g/cm</a:t>
            </a:r>
            <a:r>
              <a:rPr lang="en-US" baseline="30000" dirty="0">
                <a:solidFill>
                  <a:srgbClr val="390CE0"/>
                </a:solidFill>
                <a:effectLst>
                  <a:outerShdw blurRad="38100" dist="38100" dir="2700000" algn="tl">
                    <a:srgbClr val="000000">
                      <a:alpha val="43137"/>
                    </a:srgbClr>
                  </a:outerShdw>
                </a:effectLst>
              </a:rPr>
              <a:t>3</a:t>
            </a:r>
            <a:endParaRPr lang="en-US" baseline="30000" dirty="0">
              <a:solidFill>
                <a:srgbClr val="390CE0"/>
              </a:solidFill>
              <a:effectLst>
                <a:outerShdw blurRad="38100" dist="38100" dir="2700000" algn="tl">
                  <a:srgbClr val="000000">
                    <a:alpha val="43137"/>
                  </a:srgbClr>
                </a:outerShdw>
              </a:effectLst>
            </a:endParaRPr>
          </a:p>
        </p:txBody>
      </p:sp>
      <p:sp>
        <p:nvSpPr>
          <p:cNvPr id="58382" name="Text Box 14"/>
          <p:cNvSpPr txBox="1">
            <a:spLocks noChangeArrowheads="1"/>
          </p:cNvSpPr>
          <p:nvPr/>
        </p:nvSpPr>
        <p:spPr bwMode="auto">
          <a:xfrm>
            <a:off x="76200" y="3121025"/>
            <a:ext cx="3379788" cy="519113"/>
          </a:xfrm>
          <a:prstGeom prst="rect">
            <a:avLst/>
          </a:prstGeom>
          <a:noFill/>
          <a:ln w="12700">
            <a:noFill/>
            <a:miter lim="800000"/>
          </a:ln>
          <a:effectLst/>
        </p:spPr>
        <p:txBody>
          <a:bodyPr wrap="none">
            <a:spAutoFit/>
          </a:bodyPr>
          <a:lstStyle/>
          <a:p>
            <a:r>
              <a:rPr lang="en-US" dirty="0">
                <a:solidFill>
                  <a:schemeClr val="accent4">
                    <a:lumMod val="10000"/>
                  </a:schemeClr>
                </a:solidFill>
                <a:effectLst>
                  <a:outerShdw blurRad="38100" dist="38100" dir="2700000" algn="tl">
                    <a:srgbClr val="000000">
                      <a:alpha val="43137"/>
                    </a:srgbClr>
                  </a:outerShdw>
                </a:effectLst>
              </a:rPr>
              <a:t>0.02 cm x 2.371 cm</a:t>
            </a:r>
            <a:endParaRPr lang="en-US" dirty="0">
              <a:solidFill>
                <a:schemeClr val="accent4">
                  <a:lumMod val="10000"/>
                </a:schemeClr>
              </a:solidFill>
              <a:effectLst>
                <a:outerShdw blurRad="38100" dist="38100" dir="2700000" algn="tl">
                  <a:srgbClr val="000000">
                    <a:alpha val="43137"/>
                  </a:srgbClr>
                </a:outerShdw>
              </a:effectLst>
            </a:endParaRPr>
          </a:p>
        </p:txBody>
      </p:sp>
      <p:sp>
        <p:nvSpPr>
          <p:cNvPr id="58384" name="Text Box 16"/>
          <p:cNvSpPr txBox="1">
            <a:spLocks noChangeArrowheads="1"/>
          </p:cNvSpPr>
          <p:nvPr/>
        </p:nvSpPr>
        <p:spPr bwMode="auto">
          <a:xfrm>
            <a:off x="3581400" y="3138488"/>
            <a:ext cx="2290763" cy="519112"/>
          </a:xfrm>
          <a:prstGeom prst="rect">
            <a:avLst/>
          </a:prstGeom>
          <a:noFill/>
          <a:ln w="12700">
            <a:noFill/>
            <a:miter lim="800000"/>
          </a:ln>
          <a:effectLst/>
        </p:spPr>
        <p:txBody>
          <a:bodyPr wrap="none">
            <a:spAutoFit/>
          </a:bodyPr>
          <a:lstStyle/>
          <a:p>
            <a:r>
              <a:rPr lang="en-US" dirty="0">
                <a:solidFill>
                  <a:srgbClr val="800000"/>
                </a:solidFill>
                <a:effectLst>
                  <a:outerShdw blurRad="38100" dist="38100" dir="2700000" algn="tl">
                    <a:srgbClr val="000000">
                      <a:alpha val="43137"/>
                    </a:srgbClr>
                  </a:outerShdw>
                </a:effectLst>
              </a:rPr>
              <a:t>0.04742 cm</a:t>
            </a:r>
            <a:r>
              <a:rPr lang="en-US" baseline="30000" dirty="0">
                <a:solidFill>
                  <a:srgbClr val="800000"/>
                </a:solidFill>
                <a:effectLst>
                  <a:outerShdw blurRad="38100" dist="38100" dir="2700000" algn="tl">
                    <a:srgbClr val="000000">
                      <a:alpha val="43137"/>
                    </a:srgbClr>
                  </a:outerShdw>
                </a:effectLst>
              </a:rPr>
              <a:t>2</a:t>
            </a:r>
            <a:endParaRPr lang="en-US" baseline="30000" dirty="0">
              <a:solidFill>
                <a:srgbClr val="800000"/>
              </a:solidFill>
              <a:effectLst>
                <a:outerShdw blurRad="38100" dist="38100" dir="2700000" algn="tl">
                  <a:srgbClr val="000000">
                    <a:alpha val="43137"/>
                  </a:srgbClr>
                </a:outerShdw>
              </a:effectLst>
            </a:endParaRPr>
          </a:p>
        </p:txBody>
      </p:sp>
      <p:sp>
        <p:nvSpPr>
          <p:cNvPr id="58385" name="Text Box 17"/>
          <p:cNvSpPr txBox="1">
            <a:spLocks noChangeArrowheads="1"/>
          </p:cNvSpPr>
          <p:nvPr/>
        </p:nvSpPr>
        <p:spPr bwMode="auto">
          <a:xfrm>
            <a:off x="7353300" y="3124200"/>
            <a:ext cx="1638300" cy="519113"/>
          </a:xfrm>
          <a:prstGeom prst="rect">
            <a:avLst/>
          </a:prstGeom>
          <a:noFill/>
          <a:ln w="12700">
            <a:noFill/>
            <a:miter lim="800000"/>
          </a:ln>
          <a:effectLst/>
        </p:spPr>
        <p:txBody>
          <a:bodyPr wrap="none">
            <a:spAutoFit/>
          </a:bodyPr>
          <a:lstStyle/>
          <a:p>
            <a:r>
              <a:rPr lang="en-US" dirty="0">
                <a:solidFill>
                  <a:srgbClr val="390CE0"/>
                </a:solidFill>
                <a:effectLst>
                  <a:outerShdw blurRad="38100" dist="38100" dir="2700000" algn="tl">
                    <a:srgbClr val="000000">
                      <a:alpha val="43137"/>
                    </a:srgbClr>
                  </a:outerShdw>
                </a:effectLst>
              </a:rPr>
              <a:t>0.05 cm</a:t>
            </a:r>
            <a:r>
              <a:rPr lang="en-US" baseline="30000" dirty="0">
                <a:solidFill>
                  <a:srgbClr val="390CE0"/>
                </a:solidFill>
                <a:effectLst>
                  <a:outerShdw blurRad="38100" dist="38100" dir="2700000" algn="tl">
                    <a:srgbClr val="000000">
                      <a:alpha val="43137"/>
                    </a:srgbClr>
                  </a:outerShdw>
                </a:effectLst>
              </a:rPr>
              <a:t>2</a:t>
            </a:r>
            <a:endParaRPr lang="en-US" baseline="30000" dirty="0">
              <a:solidFill>
                <a:srgbClr val="390CE0"/>
              </a:solidFill>
              <a:effectLst>
                <a:outerShdw blurRad="38100" dist="38100" dir="2700000" algn="tl">
                  <a:srgbClr val="000000">
                    <a:alpha val="43137"/>
                  </a:srgbClr>
                </a:outerShdw>
              </a:effectLst>
            </a:endParaRPr>
          </a:p>
        </p:txBody>
      </p:sp>
      <p:sp>
        <p:nvSpPr>
          <p:cNvPr id="58386" name="Text Box 18"/>
          <p:cNvSpPr txBox="1">
            <a:spLocks noChangeArrowheads="1"/>
          </p:cNvSpPr>
          <p:nvPr/>
        </p:nvSpPr>
        <p:spPr bwMode="auto">
          <a:xfrm>
            <a:off x="76200" y="3810000"/>
            <a:ext cx="1428596" cy="369332"/>
          </a:xfrm>
          <a:prstGeom prst="rect">
            <a:avLst/>
          </a:prstGeom>
          <a:noFill/>
          <a:ln w="12700">
            <a:noFill/>
            <a:miter lim="800000"/>
          </a:ln>
          <a:effectLst/>
        </p:spPr>
        <p:txBody>
          <a:bodyPr wrap="none">
            <a:spAutoFit/>
          </a:bodyPr>
          <a:lstStyle/>
          <a:p>
            <a:r>
              <a:rPr lang="en-US" dirty="0">
                <a:solidFill>
                  <a:schemeClr val="accent4">
                    <a:lumMod val="10000"/>
                  </a:schemeClr>
                </a:solidFill>
                <a:effectLst>
                  <a:outerShdw blurRad="38100" dist="38100" dir="2700000" algn="tl">
                    <a:srgbClr val="000000">
                      <a:alpha val="43137"/>
                    </a:srgbClr>
                  </a:outerShdw>
                </a:effectLst>
              </a:rPr>
              <a:t>710 m ÷ 3.0 s</a:t>
            </a:r>
            <a:endParaRPr lang="en-US" dirty="0">
              <a:solidFill>
                <a:schemeClr val="accent4">
                  <a:lumMod val="10000"/>
                </a:schemeClr>
              </a:solidFill>
              <a:effectLst>
                <a:outerShdw blurRad="38100" dist="38100" dir="2700000" algn="tl">
                  <a:srgbClr val="000000">
                    <a:alpha val="43137"/>
                  </a:srgbClr>
                </a:outerShdw>
              </a:effectLst>
            </a:endParaRPr>
          </a:p>
        </p:txBody>
      </p:sp>
      <p:sp>
        <p:nvSpPr>
          <p:cNvPr id="58387" name="Text Box 19"/>
          <p:cNvSpPr txBox="1">
            <a:spLocks noChangeArrowheads="1"/>
          </p:cNvSpPr>
          <p:nvPr/>
        </p:nvSpPr>
        <p:spPr bwMode="auto">
          <a:xfrm>
            <a:off x="3565525" y="3824288"/>
            <a:ext cx="3186113" cy="519112"/>
          </a:xfrm>
          <a:prstGeom prst="rect">
            <a:avLst/>
          </a:prstGeom>
          <a:noFill/>
          <a:ln w="12700">
            <a:noFill/>
            <a:miter lim="800000"/>
          </a:ln>
          <a:effectLst/>
        </p:spPr>
        <p:txBody>
          <a:bodyPr wrap="none">
            <a:spAutoFit/>
          </a:bodyPr>
          <a:lstStyle/>
          <a:p>
            <a:r>
              <a:rPr lang="en-US" dirty="0">
                <a:solidFill>
                  <a:srgbClr val="800000"/>
                </a:solidFill>
                <a:effectLst>
                  <a:outerShdw blurRad="38100" dist="38100" dir="2700000" algn="tl">
                    <a:srgbClr val="000000">
                      <a:alpha val="43137"/>
                    </a:srgbClr>
                  </a:outerShdw>
                </a:effectLst>
              </a:rPr>
              <a:t>236.6666667 m/s</a:t>
            </a:r>
            <a:endParaRPr lang="en-US" dirty="0">
              <a:solidFill>
                <a:srgbClr val="800000"/>
              </a:solidFill>
              <a:effectLst>
                <a:outerShdw blurRad="38100" dist="38100" dir="2700000" algn="tl">
                  <a:srgbClr val="000000">
                    <a:alpha val="43137"/>
                  </a:srgbClr>
                </a:outerShdw>
              </a:effectLst>
            </a:endParaRPr>
          </a:p>
        </p:txBody>
      </p:sp>
      <p:sp>
        <p:nvSpPr>
          <p:cNvPr id="58388" name="Text Box 20"/>
          <p:cNvSpPr txBox="1">
            <a:spLocks noChangeArrowheads="1"/>
          </p:cNvSpPr>
          <p:nvPr/>
        </p:nvSpPr>
        <p:spPr bwMode="auto">
          <a:xfrm>
            <a:off x="7340600" y="3824288"/>
            <a:ext cx="1445011" cy="369332"/>
          </a:xfrm>
          <a:prstGeom prst="rect">
            <a:avLst/>
          </a:prstGeom>
          <a:noFill/>
          <a:ln w="12700">
            <a:noFill/>
            <a:miter lim="800000"/>
          </a:ln>
          <a:effectLst/>
        </p:spPr>
        <p:txBody>
          <a:bodyPr wrap="none">
            <a:spAutoFit/>
          </a:bodyPr>
          <a:lstStyle/>
          <a:p>
            <a:r>
              <a:rPr lang="en-US" dirty="0">
                <a:solidFill>
                  <a:srgbClr val="390CE0"/>
                </a:solidFill>
                <a:effectLst>
                  <a:outerShdw blurRad="38100" dist="38100" dir="2700000" algn="tl">
                    <a:srgbClr val="000000">
                      <a:alpha val="43137"/>
                    </a:srgbClr>
                  </a:outerShdw>
                </a:effectLst>
              </a:rPr>
              <a:t>2.4</a:t>
            </a:r>
            <a:r>
              <a:rPr lang="en-US" altLang="zh-CN" dirty="0">
                <a:solidFill>
                  <a:schemeClr val="accent4">
                    <a:lumMod val="10000"/>
                  </a:schemeClr>
                </a:solidFill>
                <a:effectLst>
                  <a:outerShdw blurRad="38100" dist="38100" dir="2700000" algn="tl">
                    <a:srgbClr val="000000">
                      <a:alpha val="43137"/>
                    </a:srgbClr>
                  </a:outerShdw>
                </a:effectLst>
              </a:rPr>
              <a:t> </a:t>
            </a:r>
            <a:r>
              <a:rPr lang="en-US" altLang="zh-CN" dirty="0">
                <a:solidFill>
                  <a:srgbClr val="390CE0"/>
                </a:solidFill>
                <a:effectLst>
                  <a:outerShdw blurRad="38100" dist="38100" dir="2700000" algn="tl">
                    <a:srgbClr val="000000">
                      <a:alpha val="43137"/>
                    </a:srgbClr>
                  </a:outerShdw>
                </a:effectLst>
              </a:rPr>
              <a:t>x 10</a:t>
            </a:r>
            <a:r>
              <a:rPr lang="en-US" altLang="zh-CN" baseline="30000" dirty="0">
                <a:solidFill>
                  <a:srgbClr val="390CE0"/>
                </a:solidFill>
                <a:effectLst>
                  <a:outerShdw blurRad="38100" dist="38100" dir="2700000" algn="tl">
                    <a:srgbClr val="000000">
                      <a:alpha val="43137"/>
                    </a:srgbClr>
                  </a:outerShdw>
                </a:effectLst>
              </a:rPr>
              <a:t>2</a:t>
            </a:r>
            <a:r>
              <a:rPr lang="en-US" dirty="0">
                <a:solidFill>
                  <a:srgbClr val="390CE0"/>
                </a:solidFill>
                <a:effectLst>
                  <a:outerShdw blurRad="38100" dist="38100" dir="2700000" algn="tl">
                    <a:srgbClr val="000000">
                      <a:alpha val="43137"/>
                    </a:srgbClr>
                  </a:outerShdw>
                </a:effectLst>
              </a:rPr>
              <a:t> m/s</a:t>
            </a:r>
            <a:endParaRPr lang="en-US" dirty="0">
              <a:solidFill>
                <a:srgbClr val="390CE0"/>
              </a:solidFill>
              <a:effectLst>
                <a:outerShdw blurRad="38100" dist="38100" dir="2700000" algn="tl">
                  <a:srgbClr val="000000">
                    <a:alpha val="43137"/>
                  </a:srgbClr>
                </a:outerShdw>
              </a:effectLst>
            </a:endParaRPr>
          </a:p>
        </p:txBody>
      </p:sp>
      <p:sp>
        <p:nvSpPr>
          <p:cNvPr id="58389" name="Text Box 21"/>
          <p:cNvSpPr txBox="1">
            <a:spLocks noChangeArrowheads="1"/>
          </p:cNvSpPr>
          <p:nvPr/>
        </p:nvSpPr>
        <p:spPr bwMode="auto">
          <a:xfrm>
            <a:off x="76200" y="4510088"/>
            <a:ext cx="3279775" cy="519112"/>
          </a:xfrm>
          <a:prstGeom prst="rect">
            <a:avLst/>
          </a:prstGeom>
          <a:noFill/>
          <a:ln w="12700">
            <a:noFill/>
            <a:miter lim="800000"/>
          </a:ln>
          <a:effectLst/>
        </p:spPr>
        <p:txBody>
          <a:bodyPr wrap="none">
            <a:spAutoFit/>
          </a:bodyPr>
          <a:lstStyle/>
          <a:p>
            <a:r>
              <a:rPr lang="en-US" dirty="0">
                <a:solidFill>
                  <a:schemeClr val="accent4">
                    <a:lumMod val="10000"/>
                  </a:schemeClr>
                </a:solidFill>
                <a:effectLst>
                  <a:outerShdw blurRad="38100" dist="38100" dir="2700000" algn="tl">
                    <a:srgbClr val="000000">
                      <a:alpha val="43137"/>
                    </a:srgbClr>
                  </a:outerShdw>
                </a:effectLst>
              </a:rPr>
              <a:t>1818.2 lb x 3.23 ft</a:t>
            </a:r>
            <a:endParaRPr lang="en-US" dirty="0">
              <a:solidFill>
                <a:schemeClr val="accent4">
                  <a:lumMod val="10000"/>
                </a:schemeClr>
              </a:solidFill>
              <a:effectLst>
                <a:outerShdw blurRad="38100" dist="38100" dir="2700000" algn="tl">
                  <a:srgbClr val="000000">
                    <a:alpha val="43137"/>
                  </a:srgbClr>
                </a:outerShdw>
              </a:effectLst>
            </a:endParaRPr>
          </a:p>
        </p:txBody>
      </p:sp>
      <p:sp>
        <p:nvSpPr>
          <p:cNvPr id="58390" name="Text Box 22"/>
          <p:cNvSpPr txBox="1">
            <a:spLocks noChangeArrowheads="1"/>
          </p:cNvSpPr>
          <p:nvPr/>
        </p:nvSpPr>
        <p:spPr bwMode="auto">
          <a:xfrm>
            <a:off x="3581400" y="4510088"/>
            <a:ext cx="2647950" cy="519112"/>
          </a:xfrm>
          <a:prstGeom prst="rect">
            <a:avLst/>
          </a:prstGeom>
          <a:noFill/>
          <a:ln w="12700">
            <a:noFill/>
            <a:miter lim="800000"/>
          </a:ln>
          <a:effectLst/>
        </p:spPr>
        <p:txBody>
          <a:bodyPr wrap="none">
            <a:spAutoFit/>
          </a:bodyPr>
          <a:lstStyle/>
          <a:p>
            <a:r>
              <a:rPr lang="en-US" dirty="0">
                <a:solidFill>
                  <a:srgbClr val="800000"/>
                </a:solidFill>
                <a:effectLst>
                  <a:outerShdw blurRad="38100" dist="38100" dir="2700000" algn="tl">
                    <a:srgbClr val="000000">
                      <a:alpha val="43137"/>
                    </a:srgbClr>
                  </a:outerShdw>
                </a:effectLst>
              </a:rPr>
              <a:t>5872.786 </a:t>
            </a:r>
            <a:r>
              <a:rPr lang="en-US" dirty="0" err="1">
                <a:solidFill>
                  <a:srgbClr val="800000"/>
                </a:solidFill>
                <a:effectLst>
                  <a:outerShdw blurRad="38100" dist="38100" dir="2700000" algn="tl">
                    <a:srgbClr val="000000">
                      <a:alpha val="43137"/>
                    </a:srgbClr>
                  </a:outerShdw>
                </a:effectLst>
              </a:rPr>
              <a:t>lb·ft</a:t>
            </a:r>
            <a:endParaRPr lang="en-US" dirty="0">
              <a:solidFill>
                <a:srgbClr val="800000"/>
              </a:solidFill>
              <a:effectLst>
                <a:outerShdw blurRad="38100" dist="38100" dir="2700000" algn="tl">
                  <a:srgbClr val="000000">
                    <a:alpha val="43137"/>
                  </a:srgbClr>
                </a:outerShdw>
              </a:effectLst>
            </a:endParaRPr>
          </a:p>
        </p:txBody>
      </p:sp>
      <p:sp>
        <p:nvSpPr>
          <p:cNvPr id="58391" name="Text Box 23"/>
          <p:cNvSpPr txBox="1">
            <a:spLocks noChangeArrowheads="1"/>
          </p:cNvSpPr>
          <p:nvPr/>
        </p:nvSpPr>
        <p:spPr bwMode="auto">
          <a:xfrm>
            <a:off x="7237413" y="4495800"/>
            <a:ext cx="1906587" cy="646331"/>
          </a:xfrm>
          <a:prstGeom prst="rect">
            <a:avLst/>
          </a:prstGeom>
          <a:noFill/>
          <a:ln w="12700">
            <a:noFill/>
            <a:miter lim="800000"/>
          </a:ln>
          <a:effectLst/>
        </p:spPr>
        <p:txBody>
          <a:bodyPr>
            <a:spAutoFit/>
          </a:bodyPr>
          <a:lstStyle/>
          <a:p>
            <a:r>
              <a:rPr lang="en-US" dirty="0">
                <a:solidFill>
                  <a:srgbClr val="390CE0"/>
                </a:solidFill>
                <a:effectLst>
                  <a:outerShdw blurRad="38100" dist="38100" dir="2700000" algn="tl">
                    <a:srgbClr val="000000">
                      <a:alpha val="43137"/>
                    </a:srgbClr>
                  </a:outerShdw>
                </a:effectLst>
              </a:rPr>
              <a:t>5.87</a:t>
            </a:r>
            <a:r>
              <a:rPr lang="en-US" altLang="zh-CN" dirty="0">
                <a:solidFill>
                  <a:schemeClr val="accent4">
                    <a:lumMod val="10000"/>
                  </a:schemeClr>
                </a:solidFill>
                <a:effectLst>
                  <a:outerShdw blurRad="38100" dist="38100" dir="2700000" algn="tl">
                    <a:srgbClr val="000000">
                      <a:alpha val="43137"/>
                    </a:srgbClr>
                  </a:outerShdw>
                </a:effectLst>
              </a:rPr>
              <a:t> </a:t>
            </a:r>
            <a:r>
              <a:rPr lang="en-US" altLang="zh-CN" dirty="0">
                <a:solidFill>
                  <a:srgbClr val="390CE0"/>
                </a:solidFill>
                <a:effectLst>
                  <a:outerShdw blurRad="38100" dist="38100" dir="2700000" algn="tl">
                    <a:srgbClr val="000000">
                      <a:alpha val="43137"/>
                    </a:srgbClr>
                  </a:outerShdw>
                </a:effectLst>
              </a:rPr>
              <a:t>x 10</a:t>
            </a:r>
            <a:r>
              <a:rPr lang="en-US" altLang="zh-CN" baseline="30000" dirty="0">
                <a:solidFill>
                  <a:srgbClr val="390CE0"/>
                </a:solidFill>
                <a:effectLst>
                  <a:outerShdw blurRad="38100" dist="38100" dir="2700000" algn="tl">
                    <a:srgbClr val="000000">
                      <a:alpha val="43137"/>
                    </a:srgbClr>
                  </a:outerShdw>
                </a:effectLst>
              </a:rPr>
              <a:t>3</a:t>
            </a:r>
            <a:r>
              <a:rPr lang="en-US" dirty="0">
                <a:solidFill>
                  <a:srgbClr val="390CE0"/>
                </a:solidFill>
                <a:effectLst>
                  <a:outerShdw blurRad="38100" dist="38100" dir="2700000" algn="tl">
                    <a:srgbClr val="000000">
                      <a:alpha val="43137"/>
                    </a:srgbClr>
                  </a:outerShdw>
                </a:effectLst>
              </a:rPr>
              <a:t> lb·ft</a:t>
            </a:r>
            <a:endParaRPr lang="en-US" dirty="0">
              <a:solidFill>
                <a:srgbClr val="390CE0"/>
              </a:solidFill>
              <a:effectLst>
                <a:outerShdw blurRad="38100" dist="38100" dir="2700000" algn="tl">
                  <a:srgbClr val="000000">
                    <a:alpha val="43137"/>
                  </a:srgbClr>
                </a:outerShdw>
              </a:effectLst>
            </a:endParaRPr>
          </a:p>
          <a:p>
            <a:r>
              <a:rPr lang="en-US" dirty="0"/>
              <a:t> </a:t>
            </a:r>
            <a:endParaRPr lang="en-US" dirty="0"/>
          </a:p>
        </p:txBody>
      </p:sp>
      <p:sp>
        <p:nvSpPr>
          <p:cNvPr id="58392" name="Text Box 24"/>
          <p:cNvSpPr txBox="1">
            <a:spLocks noChangeArrowheads="1"/>
          </p:cNvSpPr>
          <p:nvPr/>
        </p:nvSpPr>
        <p:spPr bwMode="auto">
          <a:xfrm>
            <a:off x="76200" y="5195888"/>
            <a:ext cx="1821332" cy="369332"/>
          </a:xfrm>
          <a:prstGeom prst="rect">
            <a:avLst/>
          </a:prstGeom>
          <a:noFill/>
          <a:ln w="12700">
            <a:noFill/>
            <a:miter lim="800000"/>
          </a:ln>
          <a:effectLst/>
        </p:spPr>
        <p:txBody>
          <a:bodyPr wrap="none">
            <a:spAutoFit/>
          </a:bodyPr>
          <a:lstStyle/>
          <a:p>
            <a:r>
              <a:rPr lang="en-US" dirty="0">
                <a:solidFill>
                  <a:schemeClr val="accent4">
                    <a:lumMod val="10000"/>
                  </a:schemeClr>
                </a:solidFill>
                <a:effectLst>
                  <a:outerShdw blurRad="38100" dist="38100" dir="2700000" algn="tl">
                    <a:srgbClr val="000000">
                      <a:alpha val="43137"/>
                    </a:srgbClr>
                  </a:outerShdw>
                </a:effectLst>
              </a:rPr>
              <a:t>1.030 g </a:t>
            </a:r>
            <a:r>
              <a:rPr lang="en-US" altLang="zh-CN" dirty="0">
                <a:solidFill>
                  <a:schemeClr val="accent4">
                    <a:lumMod val="10000"/>
                  </a:schemeClr>
                </a:solidFill>
                <a:effectLst>
                  <a:outerShdw blurRad="38100" dist="38100" dir="2700000" algn="tl">
                    <a:srgbClr val="000000">
                      <a:alpha val="43137"/>
                    </a:srgbClr>
                  </a:outerShdw>
                </a:effectLst>
              </a:rPr>
              <a:t>x</a:t>
            </a:r>
            <a:r>
              <a:rPr lang="en-US" dirty="0">
                <a:solidFill>
                  <a:schemeClr val="accent4">
                    <a:lumMod val="10000"/>
                  </a:schemeClr>
                </a:solidFill>
                <a:effectLst>
                  <a:outerShdw blurRad="38100" dist="38100" dir="2700000" algn="tl">
                    <a:srgbClr val="000000">
                      <a:alpha val="43137"/>
                    </a:srgbClr>
                  </a:outerShdw>
                </a:effectLst>
              </a:rPr>
              <a:t> 2.87 mL</a:t>
            </a:r>
            <a:endParaRPr lang="en-US" dirty="0">
              <a:solidFill>
                <a:schemeClr val="accent4">
                  <a:lumMod val="10000"/>
                </a:schemeClr>
              </a:solidFill>
              <a:effectLst>
                <a:outerShdw blurRad="38100" dist="38100" dir="2700000" algn="tl">
                  <a:srgbClr val="000000">
                    <a:alpha val="43137"/>
                  </a:srgbClr>
                </a:outerShdw>
              </a:effectLst>
            </a:endParaRPr>
          </a:p>
        </p:txBody>
      </p:sp>
      <p:sp>
        <p:nvSpPr>
          <p:cNvPr id="58393" name="Text Box 25"/>
          <p:cNvSpPr txBox="1">
            <a:spLocks noChangeArrowheads="1"/>
          </p:cNvSpPr>
          <p:nvPr/>
        </p:nvSpPr>
        <p:spPr bwMode="auto">
          <a:xfrm>
            <a:off x="3565525" y="5178425"/>
            <a:ext cx="2252663" cy="519113"/>
          </a:xfrm>
          <a:prstGeom prst="rect">
            <a:avLst/>
          </a:prstGeom>
          <a:noFill/>
          <a:ln w="12700">
            <a:noFill/>
            <a:miter lim="800000"/>
          </a:ln>
          <a:effectLst/>
        </p:spPr>
        <p:txBody>
          <a:bodyPr wrap="none">
            <a:spAutoFit/>
          </a:bodyPr>
          <a:lstStyle/>
          <a:p>
            <a:r>
              <a:rPr lang="en-US" dirty="0">
                <a:solidFill>
                  <a:srgbClr val="800000"/>
                </a:solidFill>
                <a:effectLst>
                  <a:outerShdw blurRad="38100" dist="38100" dir="2700000" algn="tl">
                    <a:srgbClr val="000000">
                      <a:alpha val="43137"/>
                    </a:srgbClr>
                  </a:outerShdw>
                </a:effectLst>
              </a:rPr>
              <a:t>2.9561 g/</a:t>
            </a:r>
            <a:r>
              <a:rPr lang="en-US" dirty="0" err="1">
                <a:solidFill>
                  <a:srgbClr val="800000"/>
                </a:solidFill>
                <a:effectLst>
                  <a:outerShdw blurRad="38100" dist="38100" dir="2700000" algn="tl">
                    <a:srgbClr val="000000">
                      <a:alpha val="43137"/>
                    </a:srgbClr>
                  </a:outerShdw>
                </a:effectLst>
              </a:rPr>
              <a:t>mL</a:t>
            </a:r>
            <a:endParaRPr lang="en-US" dirty="0">
              <a:solidFill>
                <a:srgbClr val="800000"/>
              </a:solidFill>
              <a:effectLst>
                <a:outerShdw blurRad="38100" dist="38100" dir="2700000" algn="tl">
                  <a:srgbClr val="000000">
                    <a:alpha val="43137"/>
                  </a:srgbClr>
                </a:outerShdw>
              </a:effectLst>
            </a:endParaRPr>
          </a:p>
        </p:txBody>
      </p:sp>
      <p:sp>
        <p:nvSpPr>
          <p:cNvPr id="58394" name="Text Box 26"/>
          <p:cNvSpPr txBox="1">
            <a:spLocks noChangeArrowheads="1"/>
          </p:cNvSpPr>
          <p:nvPr/>
        </p:nvSpPr>
        <p:spPr bwMode="auto">
          <a:xfrm>
            <a:off x="7223125" y="5178425"/>
            <a:ext cx="1874838" cy="519113"/>
          </a:xfrm>
          <a:prstGeom prst="rect">
            <a:avLst/>
          </a:prstGeom>
          <a:noFill/>
          <a:ln w="12700">
            <a:noFill/>
            <a:miter lim="800000"/>
          </a:ln>
          <a:effectLst/>
        </p:spPr>
        <p:txBody>
          <a:bodyPr wrap="none">
            <a:spAutoFit/>
          </a:bodyPr>
          <a:lstStyle/>
          <a:p>
            <a:r>
              <a:rPr lang="en-US" dirty="0">
                <a:solidFill>
                  <a:srgbClr val="390CE0"/>
                </a:solidFill>
                <a:effectLst>
                  <a:outerShdw blurRad="38100" dist="38100" dir="2700000" algn="tl">
                    <a:srgbClr val="000000">
                      <a:alpha val="43137"/>
                    </a:srgbClr>
                  </a:outerShdw>
                </a:effectLst>
              </a:rPr>
              <a:t>2.96 g/</a:t>
            </a:r>
            <a:r>
              <a:rPr lang="en-US" dirty="0" err="1">
                <a:solidFill>
                  <a:srgbClr val="390CE0"/>
                </a:solidFill>
                <a:effectLst>
                  <a:outerShdw blurRad="38100" dist="38100" dir="2700000" algn="tl">
                    <a:srgbClr val="000000">
                      <a:alpha val="43137"/>
                    </a:srgbClr>
                  </a:outerShdw>
                </a:effectLst>
              </a:rPr>
              <a:t>mL</a:t>
            </a:r>
            <a:endParaRPr lang="en-US" dirty="0">
              <a:solidFill>
                <a:srgbClr val="390CE0"/>
              </a:solidFill>
              <a:effectLst>
                <a:outerShdw blurRad="38100" dist="38100" dir="2700000" algn="tl">
                  <a:srgbClr val="000000">
                    <a:alpha val="43137"/>
                  </a:srgbClr>
                </a:outerShdw>
              </a:effectLst>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8372"/>
                                        </p:tgtEl>
                                        <p:attrNameLst>
                                          <p:attrName>style.visibility</p:attrName>
                                        </p:attrNameLst>
                                      </p:cBhvr>
                                      <p:to>
                                        <p:strVal val="visible"/>
                                      </p:to>
                                    </p:set>
                                    <p:anim calcmode="lin" valueType="num">
                                      <p:cBhvr additive="base">
                                        <p:cTn id="7" dur="500" fill="hold"/>
                                        <p:tgtEl>
                                          <p:spTgt spid="58372"/>
                                        </p:tgtEl>
                                        <p:attrNameLst>
                                          <p:attrName>ppt_x</p:attrName>
                                        </p:attrNameLst>
                                      </p:cBhvr>
                                      <p:tavLst>
                                        <p:tav tm="0">
                                          <p:val>
                                            <p:strVal val="0-#ppt_w/2"/>
                                          </p:val>
                                        </p:tav>
                                        <p:tav tm="100000">
                                          <p:val>
                                            <p:strVal val="#ppt_x"/>
                                          </p:val>
                                        </p:tav>
                                      </p:tavLst>
                                    </p:anim>
                                    <p:anim calcmode="lin" valueType="num">
                                      <p:cBhvr additive="base">
                                        <p:cTn id="8" dur="500" fill="hold"/>
                                        <p:tgtEl>
                                          <p:spTgt spid="5837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 presetClass="entr" presetSubtype="32" fill="hold" grpId="0" nodeType="clickEffect">
                                  <p:stCondLst>
                                    <p:cond delay="0"/>
                                  </p:stCondLst>
                                  <p:childTnLst>
                                    <p:set>
                                      <p:cBhvr>
                                        <p:cTn id="12" dur="1" fill="hold">
                                          <p:stCondLst>
                                            <p:cond delay="0"/>
                                          </p:stCondLst>
                                        </p:cTn>
                                        <p:tgtEl>
                                          <p:spTgt spid="58376"/>
                                        </p:tgtEl>
                                        <p:attrNameLst>
                                          <p:attrName>style.visibility</p:attrName>
                                        </p:attrNameLst>
                                      </p:cBhvr>
                                      <p:to>
                                        <p:strVal val="visible"/>
                                      </p:to>
                                    </p:set>
                                    <p:animEffect transition="in" filter="box(out)">
                                      <p:cBhvr>
                                        <p:cTn id="13" dur="500"/>
                                        <p:tgtEl>
                                          <p:spTgt spid="58376"/>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2" fill="hold" grpId="0" nodeType="clickEffect">
                                  <p:stCondLst>
                                    <p:cond delay="0"/>
                                  </p:stCondLst>
                                  <p:childTnLst>
                                    <p:set>
                                      <p:cBhvr>
                                        <p:cTn id="17" dur="1" fill="hold">
                                          <p:stCondLst>
                                            <p:cond delay="0"/>
                                          </p:stCondLst>
                                        </p:cTn>
                                        <p:tgtEl>
                                          <p:spTgt spid="58378"/>
                                        </p:tgtEl>
                                        <p:attrNameLst>
                                          <p:attrName>style.visibility</p:attrName>
                                        </p:attrNameLst>
                                      </p:cBhvr>
                                      <p:to>
                                        <p:strVal val="visible"/>
                                      </p:to>
                                    </p:set>
                                    <p:anim calcmode="lin" valueType="num">
                                      <p:cBhvr additive="base">
                                        <p:cTn id="18" dur="500" fill="hold"/>
                                        <p:tgtEl>
                                          <p:spTgt spid="58378"/>
                                        </p:tgtEl>
                                        <p:attrNameLst>
                                          <p:attrName>ppt_x</p:attrName>
                                        </p:attrNameLst>
                                      </p:cBhvr>
                                      <p:tavLst>
                                        <p:tav tm="0">
                                          <p:val>
                                            <p:strVal val="1+#ppt_w/2"/>
                                          </p:val>
                                        </p:tav>
                                        <p:tav tm="100000">
                                          <p:val>
                                            <p:strVal val="#ppt_x"/>
                                          </p:val>
                                        </p:tav>
                                      </p:tavLst>
                                    </p:anim>
                                    <p:anim calcmode="lin" valueType="num">
                                      <p:cBhvr additive="base">
                                        <p:cTn id="19" dur="500" fill="hold"/>
                                        <p:tgtEl>
                                          <p:spTgt spid="58378"/>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58379"/>
                                        </p:tgtEl>
                                        <p:attrNameLst>
                                          <p:attrName>style.visibility</p:attrName>
                                        </p:attrNameLst>
                                      </p:cBhvr>
                                      <p:to>
                                        <p:strVal val="visible"/>
                                      </p:to>
                                    </p:set>
                                    <p:anim calcmode="lin" valueType="num">
                                      <p:cBhvr additive="base">
                                        <p:cTn id="24" dur="500" fill="hold"/>
                                        <p:tgtEl>
                                          <p:spTgt spid="58379"/>
                                        </p:tgtEl>
                                        <p:attrNameLst>
                                          <p:attrName>ppt_x</p:attrName>
                                        </p:attrNameLst>
                                      </p:cBhvr>
                                      <p:tavLst>
                                        <p:tav tm="0">
                                          <p:val>
                                            <p:strVal val="0-#ppt_w/2"/>
                                          </p:val>
                                        </p:tav>
                                        <p:tav tm="100000">
                                          <p:val>
                                            <p:strVal val="#ppt_x"/>
                                          </p:val>
                                        </p:tav>
                                      </p:tavLst>
                                    </p:anim>
                                    <p:anim calcmode="lin" valueType="num">
                                      <p:cBhvr additive="base">
                                        <p:cTn id="25" dur="500" fill="hold"/>
                                        <p:tgtEl>
                                          <p:spTgt spid="58379"/>
                                        </p:tgtEl>
                                        <p:attrNameLst>
                                          <p:attrName>ppt_y</p:attrName>
                                        </p:attrNameLst>
                                      </p:cBhvr>
                                      <p:tavLst>
                                        <p:tav tm="0">
                                          <p:val>
                                            <p:strVal val="#ppt_y"/>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4" presetClass="entr" presetSubtype="32" fill="hold" grpId="0" nodeType="clickEffect">
                                  <p:stCondLst>
                                    <p:cond delay="0"/>
                                  </p:stCondLst>
                                  <p:childTnLst>
                                    <p:set>
                                      <p:cBhvr>
                                        <p:cTn id="29" dur="1" fill="hold">
                                          <p:stCondLst>
                                            <p:cond delay="0"/>
                                          </p:stCondLst>
                                        </p:cTn>
                                        <p:tgtEl>
                                          <p:spTgt spid="58380"/>
                                        </p:tgtEl>
                                        <p:attrNameLst>
                                          <p:attrName>style.visibility</p:attrName>
                                        </p:attrNameLst>
                                      </p:cBhvr>
                                      <p:to>
                                        <p:strVal val="visible"/>
                                      </p:to>
                                    </p:set>
                                    <p:animEffect transition="in" filter="box(out)">
                                      <p:cBhvr>
                                        <p:cTn id="30" dur="500"/>
                                        <p:tgtEl>
                                          <p:spTgt spid="58380"/>
                                        </p:tgtEl>
                                      </p:cBhvr>
                                    </p:animEffect>
                                  </p:childTnLst>
                                </p:cTn>
                              </p:par>
                            </p:childTnLst>
                          </p:cTn>
                        </p:par>
                      </p:childTnLst>
                    </p:cTn>
                  </p:par>
                  <p:par>
                    <p:cTn id="31" fill="hold">
                      <p:stCondLst>
                        <p:cond delay="indefinite"/>
                      </p:stCondLst>
                      <p:childTnLst>
                        <p:par>
                          <p:cTn id="32" fill="hold">
                            <p:stCondLst>
                              <p:cond delay="0"/>
                            </p:stCondLst>
                            <p:childTnLst>
                              <p:par>
                                <p:cTn id="33" presetID="2" presetClass="entr" presetSubtype="2" fill="hold" grpId="0" nodeType="clickEffect">
                                  <p:stCondLst>
                                    <p:cond delay="0"/>
                                  </p:stCondLst>
                                  <p:childTnLst>
                                    <p:set>
                                      <p:cBhvr>
                                        <p:cTn id="34" dur="1" fill="hold">
                                          <p:stCondLst>
                                            <p:cond delay="0"/>
                                          </p:stCondLst>
                                        </p:cTn>
                                        <p:tgtEl>
                                          <p:spTgt spid="58381"/>
                                        </p:tgtEl>
                                        <p:attrNameLst>
                                          <p:attrName>style.visibility</p:attrName>
                                        </p:attrNameLst>
                                      </p:cBhvr>
                                      <p:to>
                                        <p:strVal val="visible"/>
                                      </p:to>
                                    </p:set>
                                    <p:anim calcmode="lin" valueType="num">
                                      <p:cBhvr additive="base">
                                        <p:cTn id="35" dur="500" fill="hold"/>
                                        <p:tgtEl>
                                          <p:spTgt spid="58381"/>
                                        </p:tgtEl>
                                        <p:attrNameLst>
                                          <p:attrName>ppt_x</p:attrName>
                                        </p:attrNameLst>
                                      </p:cBhvr>
                                      <p:tavLst>
                                        <p:tav tm="0">
                                          <p:val>
                                            <p:strVal val="1+#ppt_w/2"/>
                                          </p:val>
                                        </p:tav>
                                        <p:tav tm="100000">
                                          <p:val>
                                            <p:strVal val="#ppt_x"/>
                                          </p:val>
                                        </p:tav>
                                      </p:tavLst>
                                    </p:anim>
                                    <p:anim calcmode="lin" valueType="num">
                                      <p:cBhvr additive="base">
                                        <p:cTn id="36" dur="500" fill="hold"/>
                                        <p:tgtEl>
                                          <p:spTgt spid="58381"/>
                                        </p:tgtEl>
                                        <p:attrNameLst>
                                          <p:attrName>ppt_y</p:attrName>
                                        </p:attrNameLst>
                                      </p:cBhvr>
                                      <p:tavLst>
                                        <p:tav tm="0">
                                          <p:val>
                                            <p:strVal val="#ppt_y"/>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58382"/>
                                        </p:tgtEl>
                                        <p:attrNameLst>
                                          <p:attrName>style.visibility</p:attrName>
                                        </p:attrNameLst>
                                      </p:cBhvr>
                                      <p:to>
                                        <p:strVal val="visible"/>
                                      </p:to>
                                    </p:set>
                                    <p:anim calcmode="lin" valueType="num">
                                      <p:cBhvr additive="base">
                                        <p:cTn id="41" dur="500" fill="hold"/>
                                        <p:tgtEl>
                                          <p:spTgt spid="58382"/>
                                        </p:tgtEl>
                                        <p:attrNameLst>
                                          <p:attrName>ppt_x</p:attrName>
                                        </p:attrNameLst>
                                      </p:cBhvr>
                                      <p:tavLst>
                                        <p:tav tm="0">
                                          <p:val>
                                            <p:strVal val="0-#ppt_w/2"/>
                                          </p:val>
                                        </p:tav>
                                        <p:tav tm="100000">
                                          <p:val>
                                            <p:strVal val="#ppt_x"/>
                                          </p:val>
                                        </p:tav>
                                      </p:tavLst>
                                    </p:anim>
                                    <p:anim calcmode="lin" valueType="num">
                                      <p:cBhvr additive="base">
                                        <p:cTn id="42" dur="500" fill="hold"/>
                                        <p:tgtEl>
                                          <p:spTgt spid="58382"/>
                                        </p:tgtEl>
                                        <p:attrNameLst>
                                          <p:attrName>ppt_y</p:attrName>
                                        </p:attrNameLst>
                                      </p:cBhvr>
                                      <p:tavLst>
                                        <p:tav tm="0">
                                          <p:val>
                                            <p:strVal val="#ppt_y"/>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4" presetClass="entr" presetSubtype="32" fill="hold" grpId="0" nodeType="clickEffect">
                                  <p:stCondLst>
                                    <p:cond delay="0"/>
                                  </p:stCondLst>
                                  <p:childTnLst>
                                    <p:set>
                                      <p:cBhvr>
                                        <p:cTn id="46" dur="1" fill="hold">
                                          <p:stCondLst>
                                            <p:cond delay="0"/>
                                          </p:stCondLst>
                                        </p:cTn>
                                        <p:tgtEl>
                                          <p:spTgt spid="58384"/>
                                        </p:tgtEl>
                                        <p:attrNameLst>
                                          <p:attrName>style.visibility</p:attrName>
                                        </p:attrNameLst>
                                      </p:cBhvr>
                                      <p:to>
                                        <p:strVal val="visible"/>
                                      </p:to>
                                    </p:set>
                                    <p:animEffect transition="in" filter="box(out)">
                                      <p:cBhvr>
                                        <p:cTn id="47" dur="500"/>
                                        <p:tgtEl>
                                          <p:spTgt spid="58384"/>
                                        </p:tgtEl>
                                      </p:cBhvr>
                                    </p:animEffect>
                                  </p:childTnLst>
                                </p:cTn>
                              </p:par>
                            </p:childTnLst>
                          </p:cTn>
                        </p:par>
                      </p:childTnLst>
                    </p:cTn>
                  </p:par>
                  <p:par>
                    <p:cTn id="48" fill="hold">
                      <p:stCondLst>
                        <p:cond delay="indefinite"/>
                      </p:stCondLst>
                      <p:childTnLst>
                        <p:par>
                          <p:cTn id="49" fill="hold">
                            <p:stCondLst>
                              <p:cond delay="0"/>
                            </p:stCondLst>
                            <p:childTnLst>
                              <p:par>
                                <p:cTn id="50" presetID="2" presetClass="entr" presetSubtype="2" fill="hold" grpId="0" nodeType="clickEffect">
                                  <p:stCondLst>
                                    <p:cond delay="0"/>
                                  </p:stCondLst>
                                  <p:childTnLst>
                                    <p:set>
                                      <p:cBhvr>
                                        <p:cTn id="51" dur="1" fill="hold">
                                          <p:stCondLst>
                                            <p:cond delay="0"/>
                                          </p:stCondLst>
                                        </p:cTn>
                                        <p:tgtEl>
                                          <p:spTgt spid="58385"/>
                                        </p:tgtEl>
                                        <p:attrNameLst>
                                          <p:attrName>style.visibility</p:attrName>
                                        </p:attrNameLst>
                                      </p:cBhvr>
                                      <p:to>
                                        <p:strVal val="visible"/>
                                      </p:to>
                                    </p:set>
                                    <p:anim calcmode="lin" valueType="num">
                                      <p:cBhvr additive="base">
                                        <p:cTn id="52" dur="500" fill="hold"/>
                                        <p:tgtEl>
                                          <p:spTgt spid="58385"/>
                                        </p:tgtEl>
                                        <p:attrNameLst>
                                          <p:attrName>ppt_x</p:attrName>
                                        </p:attrNameLst>
                                      </p:cBhvr>
                                      <p:tavLst>
                                        <p:tav tm="0">
                                          <p:val>
                                            <p:strVal val="1+#ppt_w/2"/>
                                          </p:val>
                                        </p:tav>
                                        <p:tav tm="100000">
                                          <p:val>
                                            <p:strVal val="#ppt_x"/>
                                          </p:val>
                                        </p:tav>
                                      </p:tavLst>
                                    </p:anim>
                                    <p:anim calcmode="lin" valueType="num">
                                      <p:cBhvr additive="base">
                                        <p:cTn id="53" dur="500" fill="hold"/>
                                        <p:tgtEl>
                                          <p:spTgt spid="58385"/>
                                        </p:tgtEl>
                                        <p:attrNameLst>
                                          <p:attrName>ppt_y</p:attrName>
                                        </p:attrNameLst>
                                      </p:cBhvr>
                                      <p:tavLst>
                                        <p:tav tm="0">
                                          <p:val>
                                            <p:strVal val="#ppt_y"/>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2" presetClass="entr" presetSubtype="8" fill="hold" grpId="0" nodeType="clickEffect">
                                  <p:stCondLst>
                                    <p:cond delay="0"/>
                                  </p:stCondLst>
                                  <p:childTnLst>
                                    <p:set>
                                      <p:cBhvr>
                                        <p:cTn id="57" dur="1" fill="hold">
                                          <p:stCondLst>
                                            <p:cond delay="0"/>
                                          </p:stCondLst>
                                        </p:cTn>
                                        <p:tgtEl>
                                          <p:spTgt spid="58386"/>
                                        </p:tgtEl>
                                        <p:attrNameLst>
                                          <p:attrName>style.visibility</p:attrName>
                                        </p:attrNameLst>
                                      </p:cBhvr>
                                      <p:to>
                                        <p:strVal val="visible"/>
                                      </p:to>
                                    </p:set>
                                    <p:anim calcmode="lin" valueType="num">
                                      <p:cBhvr additive="base">
                                        <p:cTn id="58" dur="500" fill="hold"/>
                                        <p:tgtEl>
                                          <p:spTgt spid="58386"/>
                                        </p:tgtEl>
                                        <p:attrNameLst>
                                          <p:attrName>ppt_x</p:attrName>
                                        </p:attrNameLst>
                                      </p:cBhvr>
                                      <p:tavLst>
                                        <p:tav tm="0">
                                          <p:val>
                                            <p:strVal val="0-#ppt_w/2"/>
                                          </p:val>
                                        </p:tav>
                                        <p:tav tm="100000">
                                          <p:val>
                                            <p:strVal val="#ppt_x"/>
                                          </p:val>
                                        </p:tav>
                                      </p:tavLst>
                                    </p:anim>
                                    <p:anim calcmode="lin" valueType="num">
                                      <p:cBhvr additive="base">
                                        <p:cTn id="59" dur="500" fill="hold"/>
                                        <p:tgtEl>
                                          <p:spTgt spid="58386"/>
                                        </p:tgtEl>
                                        <p:attrNameLst>
                                          <p:attrName>ppt_y</p:attrName>
                                        </p:attrNameLst>
                                      </p:cBhvr>
                                      <p:tavLst>
                                        <p:tav tm="0">
                                          <p:val>
                                            <p:strVal val="#ppt_y"/>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4" presetClass="entr" presetSubtype="32" fill="hold" grpId="0" nodeType="clickEffect">
                                  <p:stCondLst>
                                    <p:cond delay="0"/>
                                  </p:stCondLst>
                                  <p:childTnLst>
                                    <p:set>
                                      <p:cBhvr>
                                        <p:cTn id="63" dur="1" fill="hold">
                                          <p:stCondLst>
                                            <p:cond delay="0"/>
                                          </p:stCondLst>
                                        </p:cTn>
                                        <p:tgtEl>
                                          <p:spTgt spid="58387"/>
                                        </p:tgtEl>
                                        <p:attrNameLst>
                                          <p:attrName>style.visibility</p:attrName>
                                        </p:attrNameLst>
                                      </p:cBhvr>
                                      <p:to>
                                        <p:strVal val="visible"/>
                                      </p:to>
                                    </p:set>
                                    <p:animEffect transition="in" filter="box(out)">
                                      <p:cBhvr>
                                        <p:cTn id="64" dur="500"/>
                                        <p:tgtEl>
                                          <p:spTgt spid="58387"/>
                                        </p:tgtEl>
                                      </p:cBhvr>
                                    </p:animEffect>
                                  </p:childTnLst>
                                </p:cTn>
                              </p:par>
                            </p:childTnLst>
                          </p:cTn>
                        </p:par>
                      </p:childTnLst>
                    </p:cTn>
                  </p:par>
                  <p:par>
                    <p:cTn id="65" fill="hold">
                      <p:stCondLst>
                        <p:cond delay="indefinite"/>
                      </p:stCondLst>
                      <p:childTnLst>
                        <p:par>
                          <p:cTn id="66" fill="hold">
                            <p:stCondLst>
                              <p:cond delay="0"/>
                            </p:stCondLst>
                            <p:childTnLst>
                              <p:par>
                                <p:cTn id="67" presetID="2" presetClass="entr" presetSubtype="2" fill="hold" grpId="0" nodeType="clickEffect">
                                  <p:stCondLst>
                                    <p:cond delay="0"/>
                                  </p:stCondLst>
                                  <p:childTnLst>
                                    <p:set>
                                      <p:cBhvr>
                                        <p:cTn id="68" dur="1" fill="hold">
                                          <p:stCondLst>
                                            <p:cond delay="0"/>
                                          </p:stCondLst>
                                        </p:cTn>
                                        <p:tgtEl>
                                          <p:spTgt spid="58388"/>
                                        </p:tgtEl>
                                        <p:attrNameLst>
                                          <p:attrName>style.visibility</p:attrName>
                                        </p:attrNameLst>
                                      </p:cBhvr>
                                      <p:to>
                                        <p:strVal val="visible"/>
                                      </p:to>
                                    </p:set>
                                    <p:anim calcmode="lin" valueType="num">
                                      <p:cBhvr additive="base">
                                        <p:cTn id="69" dur="500" fill="hold"/>
                                        <p:tgtEl>
                                          <p:spTgt spid="58388"/>
                                        </p:tgtEl>
                                        <p:attrNameLst>
                                          <p:attrName>ppt_x</p:attrName>
                                        </p:attrNameLst>
                                      </p:cBhvr>
                                      <p:tavLst>
                                        <p:tav tm="0">
                                          <p:val>
                                            <p:strVal val="1+#ppt_w/2"/>
                                          </p:val>
                                        </p:tav>
                                        <p:tav tm="100000">
                                          <p:val>
                                            <p:strVal val="#ppt_x"/>
                                          </p:val>
                                        </p:tav>
                                      </p:tavLst>
                                    </p:anim>
                                    <p:anim calcmode="lin" valueType="num">
                                      <p:cBhvr additive="base">
                                        <p:cTn id="70" dur="500" fill="hold"/>
                                        <p:tgtEl>
                                          <p:spTgt spid="58388"/>
                                        </p:tgtEl>
                                        <p:attrNameLst>
                                          <p:attrName>ppt_y</p:attrName>
                                        </p:attrNameLst>
                                      </p:cBhvr>
                                      <p:tavLst>
                                        <p:tav tm="0">
                                          <p:val>
                                            <p:strVal val="#ppt_y"/>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2" presetClass="entr" presetSubtype="8" fill="hold" grpId="0" nodeType="clickEffect">
                                  <p:stCondLst>
                                    <p:cond delay="0"/>
                                  </p:stCondLst>
                                  <p:childTnLst>
                                    <p:set>
                                      <p:cBhvr>
                                        <p:cTn id="74" dur="1" fill="hold">
                                          <p:stCondLst>
                                            <p:cond delay="0"/>
                                          </p:stCondLst>
                                        </p:cTn>
                                        <p:tgtEl>
                                          <p:spTgt spid="58389"/>
                                        </p:tgtEl>
                                        <p:attrNameLst>
                                          <p:attrName>style.visibility</p:attrName>
                                        </p:attrNameLst>
                                      </p:cBhvr>
                                      <p:to>
                                        <p:strVal val="visible"/>
                                      </p:to>
                                    </p:set>
                                    <p:anim calcmode="lin" valueType="num">
                                      <p:cBhvr additive="base">
                                        <p:cTn id="75" dur="500" fill="hold"/>
                                        <p:tgtEl>
                                          <p:spTgt spid="58389"/>
                                        </p:tgtEl>
                                        <p:attrNameLst>
                                          <p:attrName>ppt_x</p:attrName>
                                        </p:attrNameLst>
                                      </p:cBhvr>
                                      <p:tavLst>
                                        <p:tav tm="0">
                                          <p:val>
                                            <p:strVal val="0-#ppt_w/2"/>
                                          </p:val>
                                        </p:tav>
                                        <p:tav tm="100000">
                                          <p:val>
                                            <p:strVal val="#ppt_x"/>
                                          </p:val>
                                        </p:tav>
                                      </p:tavLst>
                                    </p:anim>
                                    <p:anim calcmode="lin" valueType="num">
                                      <p:cBhvr additive="base">
                                        <p:cTn id="76" dur="500" fill="hold"/>
                                        <p:tgtEl>
                                          <p:spTgt spid="58389"/>
                                        </p:tgtEl>
                                        <p:attrNameLst>
                                          <p:attrName>ppt_y</p:attrName>
                                        </p:attrNameLst>
                                      </p:cBhvr>
                                      <p:tavLst>
                                        <p:tav tm="0">
                                          <p:val>
                                            <p:strVal val="#ppt_y"/>
                                          </p:val>
                                        </p:tav>
                                        <p:tav tm="100000">
                                          <p:val>
                                            <p:strVal val="#ppt_y"/>
                                          </p:val>
                                        </p:tav>
                                      </p:tavLst>
                                    </p:anim>
                                  </p:childTnLst>
                                </p:cTn>
                              </p:par>
                            </p:childTnLst>
                          </p:cTn>
                        </p:par>
                      </p:childTnLst>
                    </p:cTn>
                  </p:par>
                  <p:par>
                    <p:cTn id="77" fill="hold">
                      <p:stCondLst>
                        <p:cond delay="indefinite"/>
                      </p:stCondLst>
                      <p:childTnLst>
                        <p:par>
                          <p:cTn id="78" fill="hold">
                            <p:stCondLst>
                              <p:cond delay="0"/>
                            </p:stCondLst>
                            <p:childTnLst>
                              <p:par>
                                <p:cTn id="79" presetID="4" presetClass="entr" presetSubtype="32" fill="hold" grpId="0" nodeType="clickEffect">
                                  <p:stCondLst>
                                    <p:cond delay="0"/>
                                  </p:stCondLst>
                                  <p:childTnLst>
                                    <p:set>
                                      <p:cBhvr>
                                        <p:cTn id="80" dur="1" fill="hold">
                                          <p:stCondLst>
                                            <p:cond delay="0"/>
                                          </p:stCondLst>
                                        </p:cTn>
                                        <p:tgtEl>
                                          <p:spTgt spid="58390"/>
                                        </p:tgtEl>
                                        <p:attrNameLst>
                                          <p:attrName>style.visibility</p:attrName>
                                        </p:attrNameLst>
                                      </p:cBhvr>
                                      <p:to>
                                        <p:strVal val="visible"/>
                                      </p:to>
                                    </p:set>
                                    <p:animEffect transition="in" filter="box(out)">
                                      <p:cBhvr>
                                        <p:cTn id="81" dur="500"/>
                                        <p:tgtEl>
                                          <p:spTgt spid="58390"/>
                                        </p:tgtEl>
                                      </p:cBhvr>
                                    </p:animEffect>
                                  </p:childTnLst>
                                </p:cTn>
                              </p:par>
                            </p:childTnLst>
                          </p:cTn>
                        </p:par>
                      </p:childTnLst>
                    </p:cTn>
                  </p:par>
                  <p:par>
                    <p:cTn id="82" fill="hold">
                      <p:stCondLst>
                        <p:cond delay="indefinite"/>
                      </p:stCondLst>
                      <p:childTnLst>
                        <p:par>
                          <p:cTn id="83" fill="hold">
                            <p:stCondLst>
                              <p:cond delay="0"/>
                            </p:stCondLst>
                            <p:childTnLst>
                              <p:par>
                                <p:cTn id="84" presetID="2" presetClass="entr" presetSubtype="2" fill="hold" grpId="0" nodeType="clickEffect">
                                  <p:stCondLst>
                                    <p:cond delay="0"/>
                                  </p:stCondLst>
                                  <p:childTnLst>
                                    <p:set>
                                      <p:cBhvr>
                                        <p:cTn id="85" dur="1" fill="hold">
                                          <p:stCondLst>
                                            <p:cond delay="0"/>
                                          </p:stCondLst>
                                        </p:cTn>
                                        <p:tgtEl>
                                          <p:spTgt spid="58391"/>
                                        </p:tgtEl>
                                        <p:attrNameLst>
                                          <p:attrName>style.visibility</p:attrName>
                                        </p:attrNameLst>
                                      </p:cBhvr>
                                      <p:to>
                                        <p:strVal val="visible"/>
                                      </p:to>
                                    </p:set>
                                    <p:anim calcmode="lin" valueType="num">
                                      <p:cBhvr additive="base">
                                        <p:cTn id="86" dur="500" fill="hold"/>
                                        <p:tgtEl>
                                          <p:spTgt spid="58391"/>
                                        </p:tgtEl>
                                        <p:attrNameLst>
                                          <p:attrName>ppt_x</p:attrName>
                                        </p:attrNameLst>
                                      </p:cBhvr>
                                      <p:tavLst>
                                        <p:tav tm="0">
                                          <p:val>
                                            <p:strVal val="1+#ppt_w/2"/>
                                          </p:val>
                                        </p:tav>
                                        <p:tav tm="100000">
                                          <p:val>
                                            <p:strVal val="#ppt_x"/>
                                          </p:val>
                                        </p:tav>
                                      </p:tavLst>
                                    </p:anim>
                                    <p:anim calcmode="lin" valueType="num">
                                      <p:cBhvr additive="base">
                                        <p:cTn id="87" dur="500" fill="hold"/>
                                        <p:tgtEl>
                                          <p:spTgt spid="58391"/>
                                        </p:tgtEl>
                                        <p:attrNameLst>
                                          <p:attrName>ppt_y</p:attrName>
                                        </p:attrNameLst>
                                      </p:cBhvr>
                                      <p:tavLst>
                                        <p:tav tm="0">
                                          <p:val>
                                            <p:strVal val="#ppt_y"/>
                                          </p:val>
                                        </p:tav>
                                        <p:tav tm="100000">
                                          <p:val>
                                            <p:strVal val="#ppt_y"/>
                                          </p:val>
                                        </p:tav>
                                      </p:tavLst>
                                    </p:anim>
                                  </p:childTnLst>
                                </p:cTn>
                              </p:par>
                            </p:childTnLst>
                          </p:cTn>
                        </p:par>
                      </p:childTnLst>
                    </p:cTn>
                  </p:par>
                  <p:par>
                    <p:cTn id="88" fill="hold">
                      <p:stCondLst>
                        <p:cond delay="indefinite"/>
                      </p:stCondLst>
                      <p:childTnLst>
                        <p:par>
                          <p:cTn id="89" fill="hold">
                            <p:stCondLst>
                              <p:cond delay="0"/>
                            </p:stCondLst>
                            <p:childTnLst>
                              <p:par>
                                <p:cTn id="90" presetID="2" presetClass="entr" presetSubtype="8" fill="hold" grpId="0" nodeType="clickEffect">
                                  <p:stCondLst>
                                    <p:cond delay="0"/>
                                  </p:stCondLst>
                                  <p:childTnLst>
                                    <p:set>
                                      <p:cBhvr>
                                        <p:cTn id="91" dur="1" fill="hold">
                                          <p:stCondLst>
                                            <p:cond delay="0"/>
                                          </p:stCondLst>
                                        </p:cTn>
                                        <p:tgtEl>
                                          <p:spTgt spid="58392"/>
                                        </p:tgtEl>
                                        <p:attrNameLst>
                                          <p:attrName>style.visibility</p:attrName>
                                        </p:attrNameLst>
                                      </p:cBhvr>
                                      <p:to>
                                        <p:strVal val="visible"/>
                                      </p:to>
                                    </p:set>
                                    <p:anim calcmode="lin" valueType="num">
                                      <p:cBhvr additive="base">
                                        <p:cTn id="92" dur="500" fill="hold"/>
                                        <p:tgtEl>
                                          <p:spTgt spid="58392"/>
                                        </p:tgtEl>
                                        <p:attrNameLst>
                                          <p:attrName>ppt_x</p:attrName>
                                        </p:attrNameLst>
                                      </p:cBhvr>
                                      <p:tavLst>
                                        <p:tav tm="0">
                                          <p:val>
                                            <p:strVal val="0-#ppt_w/2"/>
                                          </p:val>
                                        </p:tav>
                                        <p:tav tm="100000">
                                          <p:val>
                                            <p:strVal val="#ppt_x"/>
                                          </p:val>
                                        </p:tav>
                                      </p:tavLst>
                                    </p:anim>
                                    <p:anim calcmode="lin" valueType="num">
                                      <p:cBhvr additive="base">
                                        <p:cTn id="93" dur="500" fill="hold"/>
                                        <p:tgtEl>
                                          <p:spTgt spid="58392"/>
                                        </p:tgtEl>
                                        <p:attrNameLst>
                                          <p:attrName>ppt_y</p:attrName>
                                        </p:attrNameLst>
                                      </p:cBhvr>
                                      <p:tavLst>
                                        <p:tav tm="0">
                                          <p:val>
                                            <p:strVal val="#ppt_y"/>
                                          </p:val>
                                        </p:tav>
                                        <p:tav tm="100000">
                                          <p:val>
                                            <p:strVal val="#ppt_y"/>
                                          </p:val>
                                        </p:tav>
                                      </p:tavLst>
                                    </p:anim>
                                  </p:childTnLst>
                                </p:cTn>
                              </p:par>
                            </p:childTnLst>
                          </p:cTn>
                        </p:par>
                      </p:childTnLst>
                    </p:cTn>
                  </p:par>
                  <p:par>
                    <p:cTn id="94" fill="hold">
                      <p:stCondLst>
                        <p:cond delay="indefinite"/>
                      </p:stCondLst>
                      <p:childTnLst>
                        <p:par>
                          <p:cTn id="95" fill="hold">
                            <p:stCondLst>
                              <p:cond delay="0"/>
                            </p:stCondLst>
                            <p:childTnLst>
                              <p:par>
                                <p:cTn id="96" presetID="4" presetClass="entr" presetSubtype="32" fill="hold" grpId="0" nodeType="clickEffect">
                                  <p:stCondLst>
                                    <p:cond delay="0"/>
                                  </p:stCondLst>
                                  <p:childTnLst>
                                    <p:set>
                                      <p:cBhvr>
                                        <p:cTn id="97" dur="1" fill="hold">
                                          <p:stCondLst>
                                            <p:cond delay="0"/>
                                          </p:stCondLst>
                                        </p:cTn>
                                        <p:tgtEl>
                                          <p:spTgt spid="58393"/>
                                        </p:tgtEl>
                                        <p:attrNameLst>
                                          <p:attrName>style.visibility</p:attrName>
                                        </p:attrNameLst>
                                      </p:cBhvr>
                                      <p:to>
                                        <p:strVal val="visible"/>
                                      </p:to>
                                    </p:set>
                                    <p:animEffect transition="in" filter="box(out)">
                                      <p:cBhvr>
                                        <p:cTn id="98" dur="500"/>
                                        <p:tgtEl>
                                          <p:spTgt spid="58393"/>
                                        </p:tgtEl>
                                      </p:cBhvr>
                                    </p:animEffect>
                                  </p:childTnLst>
                                </p:cTn>
                              </p:par>
                            </p:childTnLst>
                          </p:cTn>
                        </p:par>
                      </p:childTnLst>
                    </p:cTn>
                  </p:par>
                  <p:par>
                    <p:cTn id="99" fill="hold">
                      <p:stCondLst>
                        <p:cond delay="indefinite"/>
                      </p:stCondLst>
                      <p:childTnLst>
                        <p:par>
                          <p:cTn id="100" fill="hold">
                            <p:stCondLst>
                              <p:cond delay="0"/>
                            </p:stCondLst>
                            <p:childTnLst>
                              <p:par>
                                <p:cTn id="101" presetID="2" presetClass="entr" presetSubtype="2" fill="hold" grpId="0" nodeType="clickEffect">
                                  <p:stCondLst>
                                    <p:cond delay="0"/>
                                  </p:stCondLst>
                                  <p:childTnLst>
                                    <p:set>
                                      <p:cBhvr>
                                        <p:cTn id="102" dur="1" fill="hold">
                                          <p:stCondLst>
                                            <p:cond delay="0"/>
                                          </p:stCondLst>
                                        </p:cTn>
                                        <p:tgtEl>
                                          <p:spTgt spid="58394"/>
                                        </p:tgtEl>
                                        <p:attrNameLst>
                                          <p:attrName>style.visibility</p:attrName>
                                        </p:attrNameLst>
                                      </p:cBhvr>
                                      <p:to>
                                        <p:strVal val="visible"/>
                                      </p:to>
                                    </p:set>
                                    <p:anim calcmode="lin" valueType="num">
                                      <p:cBhvr additive="base">
                                        <p:cTn id="103" dur="500" fill="hold"/>
                                        <p:tgtEl>
                                          <p:spTgt spid="58394"/>
                                        </p:tgtEl>
                                        <p:attrNameLst>
                                          <p:attrName>ppt_x</p:attrName>
                                        </p:attrNameLst>
                                      </p:cBhvr>
                                      <p:tavLst>
                                        <p:tav tm="0">
                                          <p:val>
                                            <p:strVal val="1+#ppt_w/2"/>
                                          </p:val>
                                        </p:tav>
                                        <p:tav tm="100000">
                                          <p:val>
                                            <p:strVal val="#ppt_x"/>
                                          </p:val>
                                        </p:tav>
                                      </p:tavLst>
                                    </p:anim>
                                    <p:anim calcmode="lin" valueType="num">
                                      <p:cBhvr additive="base">
                                        <p:cTn id="104" dur="500" fill="hold"/>
                                        <p:tgtEl>
                                          <p:spTgt spid="5839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372" grpId="0" autoUpdateAnimBg="0"/>
      <p:bldP spid="58376" grpId="0" autoUpdateAnimBg="0"/>
      <p:bldP spid="58378" grpId="0" autoUpdateAnimBg="0"/>
      <p:bldP spid="58379" grpId="0" autoUpdateAnimBg="0"/>
      <p:bldP spid="58380" grpId="0" autoUpdateAnimBg="0"/>
      <p:bldP spid="58381" grpId="0" autoUpdateAnimBg="0"/>
      <p:bldP spid="58382" grpId="0" autoUpdateAnimBg="0"/>
      <p:bldP spid="58384" grpId="0" autoUpdateAnimBg="0"/>
      <p:bldP spid="58385" grpId="0" autoUpdateAnimBg="0"/>
      <p:bldP spid="58386" grpId="0" autoUpdateAnimBg="0"/>
      <p:bldP spid="58387" grpId="0" autoUpdateAnimBg="0"/>
      <p:bldP spid="58388" grpId="0" autoUpdateAnimBg="0"/>
      <p:bldP spid="58389" grpId="0" autoUpdateAnimBg="0"/>
      <p:bldP spid="58390" grpId="0" autoUpdateAnimBg="0"/>
      <p:bldP spid="58391" grpId="0" autoUpdateAnimBg="0"/>
      <p:bldP spid="58392" grpId="0" autoUpdateAnimBg="0"/>
      <p:bldP spid="58393" grpId="0" autoUpdateAnimBg="0"/>
      <p:bldP spid="58394" grpId="0" autoUpdateAnimBg="0"/>
    </p:bldLst>
  </p:timing>
</p:sld>
</file>

<file path=ppt/slides/slide3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609600" y="228600"/>
            <a:ext cx="7848600" cy="685800"/>
          </a:xfrm>
          <a:noFill/>
        </p:spPr>
        <p:txBody>
          <a:bodyPr>
            <a:normAutofit fontScale="90000"/>
          </a:bodyPr>
          <a:lstStyle/>
          <a:p>
            <a:r>
              <a:rPr lang="en-US" u="sng" dirty="0">
                <a:solidFill>
                  <a:schemeClr val="accent4">
                    <a:lumMod val="10000"/>
                  </a:schemeClr>
                </a:solidFill>
              </a:rPr>
              <a:t>Types of Error</a:t>
            </a:r>
            <a:endParaRPr lang="en-US" u="sng" dirty="0">
              <a:solidFill>
                <a:schemeClr val="accent4">
                  <a:lumMod val="10000"/>
                </a:schemeClr>
              </a:solidFill>
            </a:endParaRPr>
          </a:p>
        </p:txBody>
      </p:sp>
      <p:sp>
        <p:nvSpPr>
          <p:cNvPr id="20483" name="Rectangle 3"/>
          <p:cNvSpPr>
            <a:spLocks noChangeArrowheads="1"/>
          </p:cNvSpPr>
          <p:nvPr/>
        </p:nvSpPr>
        <p:spPr bwMode="auto">
          <a:xfrm>
            <a:off x="1371600" y="1979613"/>
            <a:ext cx="7696200" cy="1739900"/>
          </a:xfrm>
          <a:prstGeom prst="rect">
            <a:avLst/>
          </a:prstGeom>
          <a:noFill/>
          <a:ln w="12700">
            <a:noFill/>
            <a:miter lim="800000"/>
          </a:ln>
          <a:effectLst/>
        </p:spPr>
        <p:txBody>
          <a:bodyPr wrap="none" anchor="ctr"/>
          <a:lstStyle/>
          <a:p>
            <a:endParaRPr lang="en-US"/>
          </a:p>
        </p:txBody>
      </p:sp>
      <p:sp>
        <p:nvSpPr>
          <p:cNvPr id="20485" name="Rectangle 5"/>
          <p:cNvSpPr>
            <a:spLocks noGrp="1" noChangeArrowheads="1"/>
          </p:cNvSpPr>
          <p:nvPr>
            <p:ph type="body" idx="1"/>
          </p:nvPr>
        </p:nvSpPr>
        <p:spPr>
          <a:xfrm>
            <a:off x="457200" y="1219200"/>
            <a:ext cx="8001000" cy="5212715"/>
          </a:xfrm>
          <a:noFill/>
        </p:spPr>
        <p:txBody>
          <a:bodyPr>
            <a:normAutofit/>
          </a:bodyPr>
          <a:lstStyle/>
          <a:p>
            <a:pPr>
              <a:spcBef>
                <a:spcPct val="0"/>
              </a:spcBef>
            </a:pPr>
            <a:r>
              <a:rPr lang="en-US" sz="2800" b="1" u="sng" dirty="0">
                <a:solidFill>
                  <a:srgbClr val="800000"/>
                </a:solidFill>
              </a:rPr>
              <a:t>Whenever you see an error, there must be a true value/theoretical value to compare!</a:t>
            </a:r>
            <a:endParaRPr lang="en-US" sz="2800" b="1" u="sng" dirty="0">
              <a:solidFill>
                <a:srgbClr val="800000"/>
              </a:solidFill>
            </a:endParaRPr>
          </a:p>
          <a:p>
            <a:pPr>
              <a:spcBef>
                <a:spcPct val="0"/>
              </a:spcBef>
            </a:pPr>
            <a:endParaRPr lang="en-US" sz="2800" b="1" u="sng" dirty="0">
              <a:solidFill>
                <a:srgbClr val="800000"/>
              </a:solidFill>
            </a:endParaRPr>
          </a:p>
          <a:p>
            <a:pPr>
              <a:spcBef>
                <a:spcPct val="0"/>
              </a:spcBef>
            </a:pPr>
            <a:r>
              <a:rPr lang="en-US" sz="2800" b="1" u="sng" dirty="0">
                <a:solidFill>
                  <a:srgbClr val="800000"/>
                </a:solidFill>
              </a:rPr>
              <a:t>Random Error</a:t>
            </a:r>
            <a:r>
              <a:rPr lang="en-US" sz="2800" b="1" dirty="0">
                <a:solidFill>
                  <a:srgbClr val="800000"/>
                </a:solidFill>
              </a:rPr>
              <a:t> </a:t>
            </a:r>
            <a:r>
              <a:rPr lang="en-US" sz="2800" dirty="0">
                <a:solidFill>
                  <a:schemeClr val="accent4">
                    <a:lumMod val="10000"/>
                  </a:schemeClr>
                </a:solidFill>
              </a:rPr>
              <a:t>(Indeterminate Error) - measurement has an </a:t>
            </a:r>
            <a:r>
              <a:rPr lang="en-US" sz="2800" b="1" u="sng" dirty="0">
                <a:solidFill>
                  <a:srgbClr val="C00000"/>
                </a:solidFill>
                <a:effectLst/>
              </a:rPr>
              <a:t>equal probability of being high or low</a:t>
            </a:r>
            <a:r>
              <a:rPr lang="en-US" sz="2800" dirty="0">
                <a:solidFill>
                  <a:schemeClr val="accent4">
                    <a:lumMod val="10000"/>
                  </a:schemeClr>
                </a:solidFill>
              </a:rPr>
              <a:t> and this is unavoidable in measurements.</a:t>
            </a:r>
            <a:endParaRPr lang="en-US" sz="2800" dirty="0">
              <a:solidFill>
                <a:schemeClr val="accent4">
                  <a:lumMod val="10000"/>
                </a:schemeClr>
              </a:solidFill>
            </a:endParaRPr>
          </a:p>
          <a:p>
            <a:pPr>
              <a:spcBef>
                <a:spcPct val="70000"/>
              </a:spcBef>
            </a:pPr>
            <a:r>
              <a:rPr lang="en-US" sz="2800" b="1" u="sng" dirty="0">
                <a:solidFill>
                  <a:srgbClr val="800000"/>
                </a:solidFill>
              </a:rPr>
              <a:t>Systematic Error</a:t>
            </a:r>
            <a:r>
              <a:rPr lang="en-US" sz="2800" b="1" dirty="0">
                <a:solidFill>
                  <a:srgbClr val="800000"/>
                </a:solidFill>
              </a:rPr>
              <a:t> </a:t>
            </a:r>
            <a:r>
              <a:rPr lang="en-US" sz="2800" dirty="0">
                <a:solidFill>
                  <a:schemeClr val="accent4">
                    <a:lumMod val="10000"/>
                  </a:schemeClr>
                </a:solidFill>
              </a:rPr>
              <a:t>(Determinate Error) - Occurs in the </a:t>
            </a:r>
            <a:r>
              <a:rPr lang="en-US" sz="2800" b="1" u="sng" dirty="0">
                <a:solidFill>
                  <a:srgbClr val="C00000"/>
                </a:solidFill>
              </a:rPr>
              <a:t>same direction each time</a:t>
            </a:r>
            <a:r>
              <a:rPr lang="en-US" sz="2800" dirty="0">
                <a:solidFill>
                  <a:schemeClr val="accent4">
                    <a:lumMod val="10000"/>
                  </a:schemeClr>
                </a:solidFill>
              </a:rPr>
              <a:t> (high or low), often resulting from poor technique or incorrect calibration.</a:t>
            </a:r>
            <a:endParaRPr lang="en-US" sz="2800" dirty="0">
              <a:solidFill>
                <a:schemeClr val="accent4">
                  <a:lumMod val="10000"/>
                </a:schemeClr>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20485">
                                            <p:txEl>
                                              <p:pRg st="0" end="0"/>
                                            </p:txEl>
                                          </p:spTgt>
                                        </p:tgtEl>
                                        <p:attrNameLst>
                                          <p:attrName>style.visibility</p:attrName>
                                        </p:attrNameLst>
                                      </p:cBhvr>
                                      <p:to>
                                        <p:strVal val="visible"/>
                                      </p:to>
                                    </p:set>
                                    <p:animEffect transition="in" filter="box(out)">
                                      <p:cBhvr>
                                        <p:cTn id="7" dur="500"/>
                                        <p:tgtEl>
                                          <p:spTgt spid="2048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32" fill="hold" grpId="0" nodeType="clickEffect">
                                  <p:stCondLst>
                                    <p:cond delay="0"/>
                                  </p:stCondLst>
                                  <p:childTnLst>
                                    <p:set>
                                      <p:cBhvr>
                                        <p:cTn id="11" dur="1" fill="hold">
                                          <p:stCondLst>
                                            <p:cond delay="0"/>
                                          </p:stCondLst>
                                        </p:cTn>
                                        <p:tgtEl>
                                          <p:spTgt spid="20485">
                                            <p:txEl>
                                              <p:pRg st="2" end="2"/>
                                            </p:txEl>
                                          </p:spTgt>
                                        </p:tgtEl>
                                        <p:attrNameLst>
                                          <p:attrName>style.visibility</p:attrName>
                                        </p:attrNameLst>
                                      </p:cBhvr>
                                      <p:to>
                                        <p:strVal val="visible"/>
                                      </p:to>
                                    </p:set>
                                    <p:animEffect transition="in" filter="box(out)">
                                      <p:cBhvr>
                                        <p:cTn id="12" dur="500"/>
                                        <p:tgtEl>
                                          <p:spTgt spid="2048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32" fill="hold" grpId="0" nodeType="clickEffect">
                                  <p:stCondLst>
                                    <p:cond delay="0"/>
                                  </p:stCondLst>
                                  <p:childTnLst>
                                    <p:set>
                                      <p:cBhvr>
                                        <p:cTn id="16" dur="1" fill="hold">
                                          <p:stCondLst>
                                            <p:cond delay="0"/>
                                          </p:stCondLst>
                                        </p:cTn>
                                        <p:tgtEl>
                                          <p:spTgt spid="20485">
                                            <p:txEl>
                                              <p:pRg st="3" end="3"/>
                                            </p:txEl>
                                          </p:spTgt>
                                        </p:tgtEl>
                                        <p:attrNameLst>
                                          <p:attrName>style.visibility</p:attrName>
                                        </p:attrNameLst>
                                      </p:cBhvr>
                                      <p:to>
                                        <p:strVal val="visible"/>
                                      </p:to>
                                    </p:set>
                                    <p:animEffect transition="in" filter="box(out)">
                                      <p:cBhvr>
                                        <p:cTn id="17" dur="500"/>
                                        <p:tgtEl>
                                          <p:spTgt spid="2048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5" grpId="0" autoUpdateAnimBg="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Random Error</a:t>
            </a:r>
            <a:endParaRPr lang="zh-CN" altLang="en-US" dirty="0"/>
          </a:p>
        </p:txBody>
      </p:sp>
      <p:sp>
        <p:nvSpPr>
          <p:cNvPr id="3" name="内容占位符 2"/>
          <p:cNvSpPr>
            <a:spLocks noGrp="1"/>
          </p:cNvSpPr>
          <p:nvPr>
            <p:ph idx="1"/>
          </p:nvPr>
        </p:nvSpPr>
        <p:spPr>
          <a:xfrm>
            <a:off x="381000" y="1600200"/>
            <a:ext cx="8458200" cy="4525963"/>
          </a:xfrm>
        </p:spPr>
        <p:txBody>
          <a:bodyPr>
            <a:normAutofit lnSpcReduction="10000"/>
          </a:bodyPr>
          <a:lstStyle/>
          <a:p>
            <a:r>
              <a:rPr lang="en-US" altLang="zh-CN" dirty="0"/>
              <a:t>When an experimenter approximates a reading, there is an equal probability of being too high or too low. This is a </a:t>
            </a:r>
            <a:r>
              <a:rPr lang="en-US" altLang="zh-CN" b="1" dirty="0">
                <a:solidFill>
                  <a:srgbClr val="C00000"/>
                </a:solidFill>
              </a:rPr>
              <a:t>random error</a:t>
            </a:r>
            <a:r>
              <a:rPr lang="en-US" altLang="zh-CN" dirty="0"/>
              <a:t>.</a:t>
            </a:r>
            <a:endParaRPr lang="en-US" altLang="zh-CN" dirty="0"/>
          </a:p>
          <a:p>
            <a:r>
              <a:rPr lang="en-US" altLang="zh-CN" dirty="0"/>
              <a:t>Random errors are caused by:</a:t>
            </a:r>
            <a:endParaRPr lang="en-US" altLang="zh-CN" dirty="0"/>
          </a:p>
          <a:p>
            <a:pPr lvl="1"/>
            <a:r>
              <a:rPr lang="en-US" altLang="zh-CN" dirty="0"/>
              <a:t>instrument imprecision</a:t>
            </a:r>
            <a:endParaRPr lang="en-US" altLang="zh-CN" dirty="0"/>
          </a:p>
          <a:p>
            <a:pPr lvl="1"/>
            <a:r>
              <a:rPr lang="en-US" altLang="zh-CN" dirty="0"/>
              <a:t>fluctuations during readings </a:t>
            </a:r>
            <a:endParaRPr lang="en-US" altLang="zh-CN" dirty="0"/>
          </a:p>
          <a:p>
            <a:pPr lvl="1"/>
            <a:r>
              <a:rPr lang="en-US" altLang="zh-CN" dirty="0"/>
              <a:t>human reaction time</a:t>
            </a:r>
            <a:endParaRPr lang="en-US" altLang="zh-CN" dirty="0"/>
          </a:p>
          <a:p>
            <a:pPr lvl="1"/>
            <a:r>
              <a:rPr lang="en-US" altLang="zh-CN" dirty="0"/>
              <a:t>the observer misinterpreting the reading.</a:t>
            </a:r>
            <a:endParaRPr lang="zh-CN" altLang="en-US"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Random Error</a:t>
            </a:r>
            <a:endParaRPr lang="zh-CN" altLang="en-US" dirty="0"/>
          </a:p>
        </p:txBody>
      </p:sp>
      <p:sp>
        <p:nvSpPr>
          <p:cNvPr id="3" name="内容占位符 2"/>
          <p:cNvSpPr>
            <a:spLocks noGrp="1"/>
          </p:cNvSpPr>
          <p:nvPr>
            <p:ph idx="1"/>
          </p:nvPr>
        </p:nvSpPr>
        <p:spPr>
          <a:xfrm>
            <a:off x="457200" y="1417638"/>
            <a:ext cx="8229600" cy="4708525"/>
          </a:xfrm>
        </p:spPr>
        <p:txBody>
          <a:bodyPr>
            <a:normAutofit fontScale="92500" lnSpcReduction="20000"/>
          </a:bodyPr>
          <a:lstStyle/>
          <a:p>
            <a:r>
              <a:rPr lang="en-US" altLang="zh-CN" dirty="0"/>
              <a:t>As they are random, </a:t>
            </a:r>
            <a:r>
              <a:rPr lang="en-US" altLang="zh-CN" b="1" dirty="0">
                <a:solidFill>
                  <a:srgbClr val="C00000"/>
                </a:solidFill>
              </a:rPr>
              <a:t>the EFFECT of random errors can be reduced through repeated measurements. </a:t>
            </a:r>
            <a:r>
              <a:rPr lang="en-US" altLang="zh-CN" b="1" dirty="0">
                <a:solidFill>
                  <a:srgbClr val="C00000"/>
                </a:solidFill>
                <a:sym typeface="+mn-ea"/>
              </a:rPr>
              <a:t>BE AWARE NOT the random errors themselves. </a:t>
            </a:r>
            <a:endParaRPr lang="en-US" altLang="zh-CN" b="1" dirty="0">
              <a:solidFill>
                <a:srgbClr val="FF0000"/>
              </a:solidFill>
            </a:endParaRPr>
          </a:p>
          <a:p>
            <a:r>
              <a:rPr lang="en-US" altLang="zh-CN" dirty="0"/>
              <a:t>The readings that are randomly too high will be balanced by those that are too low if sufficient readings are taken.</a:t>
            </a:r>
            <a:endParaRPr lang="en-US" altLang="zh-CN" dirty="0"/>
          </a:p>
          <a:p>
            <a:r>
              <a:rPr lang="en-US" altLang="zh-CN" dirty="0"/>
              <a:t>If the same person duplicates the experiment with the same result the results are </a:t>
            </a:r>
            <a:r>
              <a:rPr lang="en-US" altLang="zh-CN" b="1" dirty="0">
                <a:solidFill>
                  <a:srgbClr val="C00000"/>
                </a:solidFill>
              </a:rPr>
              <a:t>repeatable</a:t>
            </a:r>
            <a:r>
              <a:rPr lang="en-US" altLang="zh-CN" dirty="0"/>
              <a:t>.</a:t>
            </a:r>
            <a:endParaRPr lang="en-US" altLang="zh-CN" dirty="0"/>
          </a:p>
          <a:p>
            <a:r>
              <a:rPr lang="en-US" altLang="zh-CN" dirty="0"/>
              <a:t>If several experimenters duplicate the results they are </a:t>
            </a:r>
            <a:r>
              <a:rPr lang="en-US" altLang="zh-CN" b="1" dirty="0">
                <a:solidFill>
                  <a:srgbClr val="C00000"/>
                </a:solidFill>
              </a:rPr>
              <a:t>reproducible</a:t>
            </a:r>
            <a:r>
              <a:rPr lang="en-US" altLang="zh-CN" dirty="0"/>
              <a:t>.</a:t>
            </a:r>
            <a:endParaRPr lang="zh-CN" altLang="en-US"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1600200"/>
            <a:ext cx="8458200" cy="4525963"/>
          </a:xfrm>
        </p:spPr>
        <p:txBody>
          <a:bodyPr>
            <a:noAutofit/>
          </a:bodyPr>
          <a:lstStyle/>
          <a:p>
            <a:r>
              <a:rPr lang="en-US" altLang="zh-CN" sz="2800" dirty="0"/>
              <a:t>Suppose the mass of a piece of magnesium ribbon is actually 0.1234 g, then when it is measured several times and the following results obtained:</a:t>
            </a:r>
            <a:endParaRPr lang="en-US" altLang="zh-CN" sz="2800" dirty="0"/>
          </a:p>
          <a:p>
            <a:pPr marL="0" indent="0">
              <a:buNone/>
            </a:pPr>
            <a:r>
              <a:rPr lang="en-US" altLang="zh-CN" sz="2800" dirty="0"/>
              <a:t>0.1234 g  0.1232 g  0.1233 g  0.1234 g  0.1235 g  0.1236 g</a:t>
            </a:r>
            <a:endParaRPr lang="en-US" altLang="zh-CN" sz="2800" dirty="0"/>
          </a:p>
          <a:p>
            <a:endParaRPr lang="en-US" altLang="zh-CN" sz="2800" dirty="0"/>
          </a:p>
          <a:p>
            <a:endParaRPr lang="en-US" altLang="zh-CN" sz="2800" dirty="0"/>
          </a:p>
          <a:p>
            <a:endParaRPr lang="en-US" altLang="zh-CN" sz="2800" dirty="0"/>
          </a:p>
          <a:p>
            <a:r>
              <a:rPr lang="en-US" altLang="zh-CN" sz="2800" dirty="0"/>
              <a:t>The mass is reported as 0.1234 (±) 0.0002 g as it is in the range 0.1232 to 0.1236 g.</a:t>
            </a:r>
            <a:endParaRPr lang="zh-CN" altLang="en-US" sz="2800" dirty="0"/>
          </a:p>
        </p:txBody>
      </p:sp>
      <p:pic>
        <p:nvPicPr>
          <p:cNvPr id="4" name="图片 3"/>
          <p:cNvPicPr>
            <a:picLocks noChangeAspect="1"/>
          </p:cNvPicPr>
          <p:nvPr/>
        </p:nvPicPr>
        <p:blipFill>
          <a:blip r:embed="rId1">
            <a:lum bright="-20000" contrast="40000"/>
          </a:blip>
          <a:stretch>
            <a:fillRect/>
          </a:stretch>
        </p:blipFill>
        <p:spPr>
          <a:xfrm>
            <a:off x="773371" y="3733800"/>
            <a:ext cx="7597257" cy="1171037"/>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Systematic Error</a:t>
            </a:r>
            <a:endParaRPr lang="zh-CN" altLang="en-US" dirty="0"/>
          </a:p>
        </p:txBody>
      </p:sp>
      <p:sp>
        <p:nvSpPr>
          <p:cNvPr id="3" name="内容占位符 2"/>
          <p:cNvSpPr>
            <a:spLocks noGrp="1"/>
          </p:cNvSpPr>
          <p:nvPr>
            <p:ph idx="1"/>
          </p:nvPr>
        </p:nvSpPr>
        <p:spPr/>
        <p:txBody>
          <a:bodyPr/>
          <a:lstStyle/>
          <a:p>
            <a:r>
              <a:rPr lang="en-US" altLang="zh-CN" b="1" dirty="0">
                <a:solidFill>
                  <a:srgbClr val="C00000"/>
                </a:solidFill>
              </a:rPr>
              <a:t>Systematic errors</a:t>
            </a:r>
            <a:r>
              <a:rPr lang="en-US" altLang="zh-CN" b="1" dirty="0">
                <a:solidFill>
                  <a:srgbClr val="FF0000"/>
                </a:solidFill>
              </a:rPr>
              <a:t> </a:t>
            </a:r>
            <a:r>
              <a:rPr lang="en-US" altLang="zh-CN" dirty="0"/>
              <a:t>occur as a result of poor experimental design or procedure.</a:t>
            </a:r>
            <a:endParaRPr lang="en-US" altLang="zh-CN" dirty="0"/>
          </a:p>
          <a:p>
            <a:r>
              <a:rPr lang="en-US" altLang="zh-CN" dirty="0"/>
              <a:t>Systematic errors </a:t>
            </a:r>
            <a:r>
              <a:rPr lang="en-US" altLang="zh-CN" b="1" dirty="0">
                <a:solidFill>
                  <a:srgbClr val="C00000"/>
                </a:solidFill>
              </a:rPr>
              <a:t>CANNOT</a:t>
            </a:r>
            <a:r>
              <a:rPr lang="en-US" altLang="zh-CN" dirty="0"/>
              <a:t> be reduced by repeating the experiments.</a:t>
            </a:r>
            <a:endParaRPr lang="en-US" altLang="zh-CN" dirty="0"/>
          </a:p>
          <a:p>
            <a:r>
              <a:rPr lang="en-US" altLang="zh-CN" b="1" dirty="0">
                <a:solidFill>
                  <a:srgbClr val="C00000"/>
                </a:solidFill>
              </a:rPr>
              <a:t>Systematic errors can be reduced by more careful experimental design, more accurate experimental apparatus, or correct procedures in experiments</a:t>
            </a:r>
            <a:r>
              <a:rPr lang="en-US" altLang="zh-CN" b="1" dirty="0">
                <a:solidFill>
                  <a:srgbClr val="FF0000"/>
                </a:solidFill>
              </a:rPr>
              <a:t>.</a:t>
            </a:r>
            <a:endParaRPr lang="zh-CN" altLang="en-US" b="1" dirty="0">
              <a:solidFill>
                <a:srgbClr val="FF0000"/>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Systematic Error</a:t>
            </a:r>
            <a:endParaRPr lang="zh-CN" altLang="en-US" dirty="0"/>
          </a:p>
        </p:txBody>
      </p:sp>
      <p:sp>
        <p:nvSpPr>
          <p:cNvPr id="3" name="内容占位符 2"/>
          <p:cNvSpPr>
            <a:spLocks noGrp="1"/>
          </p:cNvSpPr>
          <p:nvPr>
            <p:ph idx="1"/>
          </p:nvPr>
        </p:nvSpPr>
        <p:spPr>
          <a:xfrm>
            <a:off x="457200" y="1600200"/>
            <a:ext cx="8229600" cy="4525963"/>
          </a:xfrm>
        </p:spPr>
        <p:txBody>
          <a:bodyPr>
            <a:normAutofit fontScale="92500" lnSpcReduction="20000"/>
          </a:bodyPr>
          <a:lstStyle/>
          <a:p>
            <a:r>
              <a:rPr lang="en-US" altLang="zh-CN" dirty="0"/>
              <a:t>Examples of systematic errors include the following:</a:t>
            </a:r>
            <a:endParaRPr lang="en-US" altLang="zh-CN" dirty="0"/>
          </a:p>
          <a:p>
            <a:pPr lvl="1"/>
            <a:r>
              <a:rPr lang="en-US" altLang="zh-CN" dirty="0"/>
              <a:t>Measuring the volume of water from the top of the meniscus rather than the bottom will lead to volumes which are too high</a:t>
            </a:r>
            <a:endParaRPr lang="en-US" altLang="zh-CN" dirty="0"/>
          </a:p>
          <a:p>
            <a:pPr lvl="1"/>
            <a:r>
              <a:rPr lang="en-US" altLang="zh-CN" dirty="0"/>
              <a:t>Overshooting the volume of a liquid delivered in a titration will lead to volumes which are too high</a:t>
            </a:r>
            <a:endParaRPr lang="en-US" altLang="zh-CN" dirty="0"/>
          </a:p>
          <a:p>
            <a:pPr lvl="1"/>
            <a:r>
              <a:rPr lang="en-US" altLang="zh-CN" dirty="0"/>
              <a:t>Using an acid–base indicator whose end point does not correspond to the equivalence point of the titration</a:t>
            </a:r>
            <a:endParaRPr lang="en-US" altLang="zh-CN" dirty="0"/>
          </a:p>
          <a:p>
            <a:pPr lvl="1"/>
            <a:r>
              <a:rPr lang="en-US" altLang="zh-CN" dirty="0"/>
              <a:t>Heat losses in an exothermic reaction will lead to smaller temperature changes.</a:t>
            </a:r>
            <a:endParaRPr lang="zh-CN" alt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a:xfrm>
            <a:off x="609600" y="228600"/>
            <a:ext cx="7848600" cy="685800"/>
          </a:xfrm>
        </p:spPr>
        <p:txBody>
          <a:bodyPr>
            <a:normAutofit fontScale="90000"/>
          </a:bodyPr>
          <a:lstStyle/>
          <a:p>
            <a:r>
              <a:rPr lang="en-US" u="sng" dirty="0">
                <a:solidFill>
                  <a:schemeClr val="accent4">
                    <a:lumMod val="10000"/>
                  </a:schemeClr>
                </a:solidFill>
              </a:rPr>
              <a:t>Why Is there Uncertainty?</a:t>
            </a:r>
            <a:endParaRPr lang="en-US" u="sng" dirty="0">
              <a:solidFill>
                <a:schemeClr val="accent4">
                  <a:lumMod val="10000"/>
                </a:schemeClr>
              </a:solidFill>
            </a:endParaRPr>
          </a:p>
        </p:txBody>
      </p:sp>
      <p:sp>
        <p:nvSpPr>
          <p:cNvPr id="56323" name="Text Box 3"/>
          <p:cNvSpPr txBox="1">
            <a:spLocks noChangeArrowheads="1"/>
          </p:cNvSpPr>
          <p:nvPr/>
        </p:nvSpPr>
        <p:spPr bwMode="auto">
          <a:xfrm>
            <a:off x="228600" y="990600"/>
            <a:ext cx="8458200" cy="830997"/>
          </a:xfrm>
          <a:prstGeom prst="rect">
            <a:avLst/>
          </a:prstGeom>
          <a:noFill/>
          <a:ln w="12700">
            <a:noFill/>
            <a:miter lim="800000"/>
          </a:ln>
          <a:effectLst/>
        </p:spPr>
        <p:txBody>
          <a:bodyPr wrap="square">
            <a:spAutoFit/>
          </a:bodyPr>
          <a:lstStyle/>
          <a:p>
            <a:pPr>
              <a:buClr>
                <a:srgbClr val="800000"/>
              </a:buClr>
              <a:buFont typeface="Wingdings" panose="05000000000000000000" pitchFamily="2" charset="2"/>
              <a:buChar char="v"/>
            </a:pPr>
            <a:r>
              <a:rPr lang="en-US" sz="2400" dirty="0"/>
              <a:t> </a:t>
            </a:r>
            <a:r>
              <a:rPr lang="en-US" sz="2400" dirty="0">
                <a:solidFill>
                  <a:schemeClr val="accent4">
                    <a:lumMod val="10000"/>
                  </a:schemeClr>
                </a:solidFill>
              </a:rPr>
              <a:t>Measurements are performed with instruments</a:t>
            </a:r>
            <a:endParaRPr lang="en-US" sz="2400" dirty="0">
              <a:solidFill>
                <a:schemeClr val="accent4">
                  <a:lumMod val="10000"/>
                </a:schemeClr>
              </a:solidFill>
            </a:endParaRPr>
          </a:p>
          <a:p>
            <a:pPr>
              <a:buClr>
                <a:srgbClr val="800000"/>
              </a:buClr>
              <a:buFont typeface="Wingdings" panose="05000000000000000000" pitchFamily="2" charset="2"/>
              <a:buChar char="v"/>
            </a:pPr>
            <a:r>
              <a:rPr lang="en-US" sz="2400" dirty="0">
                <a:solidFill>
                  <a:schemeClr val="accent4">
                    <a:lumMod val="10000"/>
                  </a:schemeClr>
                </a:solidFill>
              </a:rPr>
              <a:t> No instrument can read to an infinite number of decimal places</a:t>
            </a:r>
            <a:endParaRPr lang="en-US" sz="2400" dirty="0">
              <a:solidFill>
                <a:schemeClr val="accent4">
                  <a:lumMod val="10000"/>
                </a:schemeClr>
              </a:solidFill>
            </a:endParaRPr>
          </a:p>
        </p:txBody>
      </p:sp>
      <p:sp>
        <p:nvSpPr>
          <p:cNvPr id="56325" name="Text Box 5"/>
          <p:cNvSpPr txBox="1">
            <a:spLocks noChangeArrowheads="1"/>
          </p:cNvSpPr>
          <p:nvPr/>
        </p:nvSpPr>
        <p:spPr bwMode="auto">
          <a:xfrm>
            <a:off x="304800" y="2590800"/>
            <a:ext cx="8458200" cy="461665"/>
          </a:xfrm>
          <a:prstGeom prst="rect">
            <a:avLst/>
          </a:prstGeom>
          <a:noFill/>
          <a:ln w="12700">
            <a:noFill/>
            <a:miter lim="800000"/>
          </a:ln>
          <a:effectLst/>
        </p:spPr>
        <p:txBody>
          <a:bodyPr wrap="square">
            <a:spAutoFit/>
          </a:bodyPr>
          <a:lstStyle/>
          <a:p>
            <a:r>
              <a:rPr lang="en-US" sz="2400" dirty="0">
                <a:solidFill>
                  <a:schemeClr val="accent4">
                    <a:lumMod val="10000"/>
                  </a:schemeClr>
                </a:solidFill>
              </a:rPr>
              <a:t>Which of these balances has greater uncertainty in measurement?</a:t>
            </a:r>
            <a:endParaRPr lang="en-US" sz="2400" dirty="0">
              <a:solidFill>
                <a:schemeClr val="accent4">
                  <a:lumMod val="10000"/>
                </a:schemeClr>
              </a:solidFill>
            </a:endParaRPr>
          </a:p>
        </p:txBody>
      </p:sp>
      <p:pic>
        <p:nvPicPr>
          <p:cNvPr id="7" name="Picture 2" descr="http://file.hi1718.com/productsimage/2011/10/10/20111010104611418.jp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5257800" y="3352800"/>
            <a:ext cx="2513441" cy="3245761"/>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ttp://img15.chem17.com/2/20110310/63435359044359375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3547155"/>
            <a:ext cx="4267200" cy="285704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63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63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2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323" grpId="0"/>
      <p:bldP spid="56325"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1600200"/>
            <a:ext cx="8458200" cy="4525963"/>
          </a:xfrm>
        </p:spPr>
        <p:txBody>
          <a:bodyPr>
            <a:normAutofit/>
          </a:bodyPr>
          <a:lstStyle/>
          <a:p>
            <a:r>
              <a:rPr lang="en-US" altLang="zh-CN" sz="2800" dirty="0"/>
              <a:t>Suppose the top pan balance was incorrectly zeroed in the previous example and the following results were obtained:</a:t>
            </a:r>
            <a:endParaRPr lang="en-US" altLang="zh-CN" sz="2800" dirty="0"/>
          </a:p>
          <a:p>
            <a:r>
              <a:rPr lang="en-US" altLang="zh-CN" sz="2800" dirty="0"/>
              <a:t>0.1236 g 0.1234 g 0.1235 g 0.1236 g 0.1237 g 0.1238 g</a:t>
            </a:r>
            <a:endParaRPr lang="en-US" altLang="zh-CN" sz="2800" dirty="0"/>
          </a:p>
          <a:p>
            <a:endParaRPr lang="en-US" altLang="zh-CN" sz="2800" dirty="0"/>
          </a:p>
          <a:p>
            <a:endParaRPr lang="en-US" altLang="zh-CN" sz="2800" dirty="0"/>
          </a:p>
          <a:p>
            <a:endParaRPr lang="en-US" altLang="zh-CN" sz="2800" dirty="0"/>
          </a:p>
          <a:p>
            <a:r>
              <a:rPr lang="en-US" altLang="zh-CN" sz="2800" dirty="0"/>
              <a:t>All the values are too high by 0.0002 g.</a:t>
            </a:r>
            <a:endParaRPr lang="zh-CN" altLang="en-US" sz="2800" dirty="0"/>
          </a:p>
        </p:txBody>
      </p:sp>
      <p:pic>
        <p:nvPicPr>
          <p:cNvPr id="4" name="图片 3"/>
          <p:cNvPicPr>
            <a:picLocks noChangeAspect="1"/>
          </p:cNvPicPr>
          <p:nvPr/>
        </p:nvPicPr>
        <p:blipFill>
          <a:blip r:embed="rId1">
            <a:lum bright="-20000" contrast="40000"/>
          </a:blip>
          <a:stretch>
            <a:fillRect/>
          </a:stretch>
        </p:blipFill>
        <p:spPr>
          <a:xfrm>
            <a:off x="121259" y="3657600"/>
            <a:ext cx="8901482" cy="1295400"/>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609600" y="152400"/>
            <a:ext cx="7848600" cy="685800"/>
          </a:xfrm>
          <a:noFill/>
        </p:spPr>
        <p:txBody>
          <a:bodyPr/>
          <a:lstStyle/>
          <a:p>
            <a:r>
              <a:rPr lang="en-US" sz="3200" b="0" u="sng" dirty="0">
                <a:solidFill>
                  <a:schemeClr val="accent4">
                    <a:lumMod val="10000"/>
                  </a:schemeClr>
                </a:solidFill>
              </a:rPr>
              <a:t>Precision and Accuracy</a:t>
            </a:r>
            <a:endParaRPr lang="en-US" sz="3200" b="0" u="sng" dirty="0">
              <a:solidFill>
                <a:schemeClr val="accent4">
                  <a:lumMod val="10000"/>
                </a:schemeClr>
              </a:solidFill>
            </a:endParaRPr>
          </a:p>
        </p:txBody>
      </p:sp>
      <p:sp>
        <p:nvSpPr>
          <p:cNvPr id="18435" name="Rectangle 3"/>
          <p:cNvSpPr>
            <a:spLocks noChangeArrowheads="1"/>
          </p:cNvSpPr>
          <p:nvPr/>
        </p:nvSpPr>
        <p:spPr bwMode="auto">
          <a:xfrm>
            <a:off x="1371600" y="2284413"/>
            <a:ext cx="7315200" cy="1190625"/>
          </a:xfrm>
          <a:prstGeom prst="rect">
            <a:avLst/>
          </a:prstGeom>
          <a:noFill/>
          <a:ln w="12700">
            <a:noFill/>
            <a:miter lim="800000"/>
          </a:ln>
          <a:effectLst/>
        </p:spPr>
        <p:txBody>
          <a:bodyPr wrap="none" anchor="ctr"/>
          <a:lstStyle/>
          <a:p>
            <a:endParaRPr lang="en-US"/>
          </a:p>
        </p:txBody>
      </p:sp>
      <p:sp>
        <p:nvSpPr>
          <p:cNvPr id="18436" name="Rectangle 4"/>
          <p:cNvSpPr>
            <a:spLocks noChangeArrowheads="1"/>
          </p:cNvSpPr>
          <p:nvPr/>
        </p:nvSpPr>
        <p:spPr bwMode="auto">
          <a:xfrm>
            <a:off x="1371600" y="4083050"/>
            <a:ext cx="7770813" cy="1739900"/>
          </a:xfrm>
          <a:prstGeom prst="rect">
            <a:avLst/>
          </a:prstGeom>
          <a:noFill/>
          <a:ln w="12700">
            <a:noFill/>
            <a:miter lim="800000"/>
          </a:ln>
          <a:effectLst/>
        </p:spPr>
        <p:txBody>
          <a:bodyPr wrap="none" anchor="ctr"/>
          <a:lstStyle/>
          <a:p>
            <a:endParaRPr lang="en-US"/>
          </a:p>
        </p:txBody>
      </p:sp>
      <p:sp>
        <p:nvSpPr>
          <p:cNvPr id="18437" name="Rectangle 5"/>
          <p:cNvSpPr>
            <a:spLocks noGrp="1" noChangeArrowheads="1"/>
          </p:cNvSpPr>
          <p:nvPr>
            <p:ph type="body" idx="1"/>
          </p:nvPr>
        </p:nvSpPr>
        <p:spPr>
          <a:xfrm>
            <a:off x="754062" y="914400"/>
            <a:ext cx="7848600" cy="2209800"/>
          </a:xfrm>
          <a:noFill/>
        </p:spPr>
        <p:txBody>
          <a:bodyPr>
            <a:normAutofit fontScale="92500" lnSpcReduction="20000"/>
          </a:bodyPr>
          <a:lstStyle/>
          <a:p>
            <a:pPr>
              <a:lnSpc>
                <a:spcPct val="90000"/>
              </a:lnSpc>
              <a:spcBef>
                <a:spcPct val="0"/>
              </a:spcBef>
            </a:pPr>
            <a:r>
              <a:rPr lang="en-US" b="1" u="sng" dirty="0">
                <a:solidFill>
                  <a:srgbClr val="006600"/>
                </a:solidFill>
              </a:rPr>
              <a:t>Accuracy</a:t>
            </a:r>
            <a:r>
              <a:rPr lang="en-US" b="1" dirty="0">
                <a:solidFill>
                  <a:schemeClr val="tx2"/>
                </a:solidFill>
              </a:rPr>
              <a:t> </a:t>
            </a:r>
            <a:r>
              <a:rPr lang="en-US" b="1" dirty="0">
                <a:solidFill>
                  <a:srgbClr val="006600"/>
                </a:solidFill>
              </a:rPr>
              <a:t>refers to the agreement of a particular value with the true value.</a:t>
            </a:r>
            <a:endParaRPr lang="en-US" b="1" dirty="0">
              <a:solidFill>
                <a:srgbClr val="006600"/>
              </a:solidFill>
            </a:endParaRPr>
          </a:p>
          <a:p>
            <a:pPr>
              <a:lnSpc>
                <a:spcPct val="90000"/>
              </a:lnSpc>
              <a:spcBef>
                <a:spcPct val="70000"/>
              </a:spcBef>
            </a:pPr>
            <a:r>
              <a:rPr lang="en-US" b="1" u="sng" dirty="0">
                <a:solidFill>
                  <a:srgbClr val="006600"/>
                </a:solidFill>
              </a:rPr>
              <a:t>Precision</a:t>
            </a:r>
            <a:r>
              <a:rPr lang="en-US" b="1" dirty="0">
                <a:solidFill>
                  <a:srgbClr val="006600"/>
                </a:solidFill>
              </a:rPr>
              <a:t> refers to the degree of  agreement among several measurements made in the same manner.</a:t>
            </a:r>
            <a:endParaRPr lang="en-US" b="1" dirty="0">
              <a:solidFill>
                <a:srgbClr val="006600"/>
              </a:solidFill>
            </a:endParaRPr>
          </a:p>
        </p:txBody>
      </p:sp>
      <p:pic>
        <p:nvPicPr>
          <p:cNvPr id="18438" name="Picture 6" descr="neither"/>
          <p:cNvPicPr>
            <a:picLocks noChangeAspect="1" noChangeArrowheads="1"/>
          </p:cNvPicPr>
          <p:nvPr/>
        </p:nvPicPr>
        <p:blipFill>
          <a:blip r:embed="rId1" cstate="print"/>
          <a:srcRect/>
          <a:stretch>
            <a:fillRect/>
          </a:stretch>
        </p:blipFill>
        <p:spPr bwMode="auto">
          <a:xfrm>
            <a:off x="914400" y="3124200"/>
            <a:ext cx="2125663" cy="1806575"/>
          </a:xfrm>
          <a:prstGeom prst="rect">
            <a:avLst/>
          </a:prstGeom>
          <a:ln>
            <a:noFill/>
          </a:ln>
          <a:effectLst>
            <a:outerShdw blurRad="292100" dist="139700" dir="2700000" algn="tl" rotWithShape="0">
              <a:srgbClr val="333333">
                <a:alpha val="65000"/>
              </a:srgbClr>
            </a:outerShdw>
          </a:effectLst>
        </p:spPr>
      </p:pic>
      <p:pic>
        <p:nvPicPr>
          <p:cNvPr id="18439" name="Picture 7" descr="precise"/>
          <p:cNvPicPr>
            <a:picLocks noChangeAspect="1" noChangeArrowheads="1"/>
          </p:cNvPicPr>
          <p:nvPr/>
        </p:nvPicPr>
        <p:blipFill>
          <a:blip r:embed="rId2" cstate="print"/>
          <a:srcRect/>
          <a:stretch>
            <a:fillRect/>
          </a:stretch>
        </p:blipFill>
        <p:spPr bwMode="auto">
          <a:xfrm>
            <a:off x="3581400" y="3124200"/>
            <a:ext cx="2206625" cy="1793875"/>
          </a:xfrm>
          <a:prstGeom prst="rect">
            <a:avLst/>
          </a:prstGeom>
          <a:ln>
            <a:noFill/>
          </a:ln>
          <a:effectLst>
            <a:outerShdw blurRad="292100" dist="139700" dir="2700000" algn="tl" rotWithShape="0">
              <a:srgbClr val="333333">
                <a:alpha val="65000"/>
              </a:srgbClr>
            </a:outerShdw>
          </a:effectLst>
        </p:spPr>
      </p:pic>
      <p:pic>
        <p:nvPicPr>
          <p:cNvPr id="18440" name="Picture 8" descr="accurate"/>
          <p:cNvPicPr>
            <a:picLocks noChangeAspect="1" noChangeArrowheads="1"/>
          </p:cNvPicPr>
          <p:nvPr/>
        </p:nvPicPr>
        <p:blipFill>
          <a:blip r:embed="rId3" cstate="print"/>
          <a:srcRect/>
          <a:stretch>
            <a:fillRect/>
          </a:stretch>
        </p:blipFill>
        <p:spPr bwMode="auto">
          <a:xfrm>
            <a:off x="6248400" y="3124200"/>
            <a:ext cx="2114550" cy="1817688"/>
          </a:xfrm>
          <a:prstGeom prst="rect">
            <a:avLst/>
          </a:prstGeom>
          <a:ln>
            <a:noFill/>
          </a:ln>
          <a:effectLst>
            <a:outerShdw blurRad="292100" dist="139700" dir="2700000" algn="tl" rotWithShape="0">
              <a:srgbClr val="333333">
                <a:alpha val="65000"/>
              </a:srgbClr>
            </a:outerShdw>
          </a:effectLst>
        </p:spPr>
      </p:pic>
      <p:sp>
        <p:nvSpPr>
          <p:cNvPr id="18441" name="Text Box 9"/>
          <p:cNvSpPr txBox="1">
            <a:spLocks noChangeArrowheads="1"/>
          </p:cNvSpPr>
          <p:nvPr/>
        </p:nvSpPr>
        <p:spPr bwMode="auto">
          <a:xfrm>
            <a:off x="898525" y="4999038"/>
            <a:ext cx="2225675" cy="1200329"/>
          </a:xfrm>
          <a:prstGeom prst="rect">
            <a:avLst/>
          </a:prstGeom>
          <a:noFill/>
          <a:ln w="12700">
            <a:noFill/>
            <a:miter lim="800000"/>
          </a:ln>
          <a:effectLst/>
        </p:spPr>
        <p:txBody>
          <a:bodyPr>
            <a:spAutoFit/>
          </a:bodyPr>
          <a:lstStyle/>
          <a:p>
            <a:pPr algn="ctr"/>
            <a:r>
              <a:rPr lang="en-US" sz="2400" dirty="0">
                <a:solidFill>
                  <a:schemeClr val="accent4">
                    <a:lumMod val="10000"/>
                  </a:schemeClr>
                </a:solidFill>
              </a:rPr>
              <a:t>Neither accurate nor precise</a:t>
            </a:r>
            <a:endParaRPr lang="en-US" sz="2400" dirty="0">
              <a:solidFill>
                <a:schemeClr val="accent4">
                  <a:lumMod val="10000"/>
                </a:schemeClr>
              </a:solidFill>
            </a:endParaRPr>
          </a:p>
        </p:txBody>
      </p:sp>
      <p:sp>
        <p:nvSpPr>
          <p:cNvPr id="18442" name="Text Box 10"/>
          <p:cNvSpPr txBox="1">
            <a:spLocks noChangeArrowheads="1"/>
          </p:cNvSpPr>
          <p:nvPr/>
        </p:nvSpPr>
        <p:spPr bwMode="auto">
          <a:xfrm>
            <a:off x="3489325" y="4968875"/>
            <a:ext cx="2378075" cy="830997"/>
          </a:xfrm>
          <a:prstGeom prst="rect">
            <a:avLst/>
          </a:prstGeom>
          <a:noFill/>
          <a:ln w="12700">
            <a:noFill/>
            <a:miter lim="800000"/>
          </a:ln>
          <a:effectLst/>
        </p:spPr>
        <p:txBody>
          <a:bodyPr>
            <a:spAutoFit/>
          </a:bodyPr>
          <a:lstStyle/>
          <a:p>
            <a:pPr algn="ctr"/>
            <a:r>
              <a:rPr lang="en-US" sz="2400" dirty="0">
                <a:solidFill>
                  <a:schemeClr val="accent4">
                    <a:lumMod val="10000"/>
                  </a:schemeClr>
                </a:solidFill>
                <a:latin typeface="+mn-lt"/>
              </a:rPr>
              <a:t>Precise but not accurate</a:t>
            </a:r>
            <a:endParaRPr lang="en-US" sz="2400" dirty="0">
              <a:solidFill>
                <a:schemeClr val="accent4">
                  <a:lumMod val="10000"/>
                </a:schemeClr>
              </a:solidFill>
              <a:latin typeface="+mn-lt"/>
            </a:endParaRPr>
          </a:p>
        </p:txBody>
      </p:sp>
      <p:sp>
        <p:nvSpPr>
          <p:cNvPr id="18443" name="Text Box 11"/>
          <p:cNvSpPr txBox="1">
            <a:spLocks noChangeArrowheads="1"/>
          </p:cNvSpPr>
          <p:nvPr/>
        </p:nvSpPr>
        <p:spPr bwMode="auto">
          <a:xfrm>
            <a:off x="6232525" y="4992688"/>
            <a:ext cx="2149475" cy="830997"/>
          </a:xfrm>
          <a:prstGeom prst="rect">
            <a:avLst/>
          </a:prstGeom>
          <a:noFill/>
          <a:ln w="12700">
            <a:noFill/>
            <a:miter lim="800000"/>
          </a:ln>
          <a:effectLst/>
        </p:spPr>
        <p:txBody>
          <a:bodyPr>
            <a:spAutoFit/>
          </a:bodyPr>
          <a:lstStyle/>
          <a:p>
            <a:pPr algn="ctr"/>
            <a:r>
              <a:rPr lang="en-US" sz="2400" dirty="0">
                <a:solidFill>
                  <a:schemeClr val="accent4">
                    <a:lumMod val="10000"/>
                  </a:schemeClr>
                </a:solidFill>
                <a:latin typeface="+mn-lt"/>
              </a:rPr>
              <a:t>Precise AND accurate</a:t>
            </a:r>
            <a:endParaRPr lang="en-US" sz="2400" dirty="0">
              <a:solidFill>
                <a:schemeClr val="accent4">
                  <a:lumMod val="10000"/>
                </a:schemeClr>
              </a:solidFill>
              <a:latin typeface="+mn-lt"/>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8437">
                                            <p:txEl>
                                              <p:pRg st="0" end="0"/>
                                            </p:txEl>
                                          </p:spTgt>
                                        </p:tgtEl>
                                        <p:attrNameLst>
                                          <p:attrName>style.visibility</p:attrName>
                                        </p:attrNameLst>
                                      </p:cBhvr>
                                      <p:to>
                                        <p:strVal val="visible"/>
                                      </p:to>
                                    </p:set>
                                    <p:animEffect transition="in" filter="wipe(left)">
                                      <p:cBhvr>
                                        <p:cTn id="7" dur="500"/>
                                        <p:tgtEl>
                                          <p:spTgt spid="1843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8437">
                                            <p:txEl>
                                              <p:pRg st="1" end="1"/>
                                            </p:txEl>
                                          </p:spTgt>
                                        </p:tgtEl>
                                        <p:attrNameLst>
                                          <p:attrName>style.visibility</p:attrName>
                                        </p:attrNameLst>
                                      </p:cBhvr>
                                      <p:to>
                                        <p:strVal val="visible"/>
                                      </p:to>
                                    </p:set>
                                    <p:animEffect transition="in" filter="wipe(left)">
                                      <p:cBhvr>
                                        <p:cTn id="12" dur="500"/>
                                        <p:tgtEl>
                                          <p:spTgt spid="1843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8438"/>
                                        </p:tgtEl>
                                        <p:attrNameLst>
                                          <p:attrName>style.visibility</p:attrName>
                                        </p:attrNameLst>
                                      </p:cBhvr>
                                      <p:to>
                                        <p:strVal val="visible"/>
                                      </p:to>
                                    </p:set>
                                    <p:animEffect transition="in" filter="dissolve">
                                      <p:cBhvr>
                                        <p:cTn id="17" dur="500"/>
                                        <p:tgtEl>
                                          <p:spTgt spid="18438"/>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grpId="0" nodeType="clickEffect">
                                  <p:stCondLst>
                                    <p:cond delay="0"/>
                                  </p:stCondLst>
                                  <p:childTnLst>
                                    <p:set>
                                      <p:cBhvr>
                                        <p:cTn id="21" dur="1" fill="hold">
                                          <p:stCondLst>
                                            <p:cond delay="0"/>
                                          </p:stCondLst>
                                        </p:cTn>
                                        <p:tgtEl>
                                          <p:spTgt spid="18441"/>
                                        </p:tgtEl>
                                        <p:attrNameLst>
                                          <p:attrName>style.visibility</p:attrName>
                                        </p:attrNameLst>
                                      </p:cBhvr>
                                      <p:to>
                                        <p:strVal val="visible"/>
                                      </p:to>
                                    </p:set>
                                    <p:anim calcmode="lin" valueType="num">
                                      <p:cBhvr additive="base">
                                        <p:cTn id="22" dur="500" fill="hold"/>
                                        <p:tgtEl>
                                          <p:spTgt spid="18441"/>
                                        </p:tgtEl>
                                        <p:attrNameLst>
                                          <p:attrName>ppt_x</p:attrName>
                                        </p:attrNameLst>
                                      </p:cBhvr>
                                      <p:tavLst>
                                        <p:tav tm="0">
                                          <p:val>
                                            <p:strVal val="#ppt_x"/>
                                          </p:val>
                                        </p:tav>
                                        <p:tav tm="100000">
                                          <p:val>
                                            <p:strVal val="#ppt_x"/>
                                          </p:val>
                                        </p:tav>
                                      </p:tavLst>
                                    </p:anim>
                                    <p:anim calcmode="lin" valueType="num">
                                      <p:cBhvr additive="base">
                                        <p:cTn id="23" dur="500" fill="hold"/>
                                        <p:tgtEl>
                                          <p:spTgt spid="18441"/>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nodeType="clickEffect">
                                  <p:stCondLst>
                                    <p:cond delay="0"/>
                                  </p:stCondLst>
                                  <p:childTnLst>
                                    <p:set>
                                      <p:cBhvr>
                                        <p:cTn id="27" dur="1" fill="hold">
                                          <p:stCondLst>
                                            <p:cond delay="0"/>
                                          </p:stCondLst>
                                        </p:cTn>
                                        <p:tgtEl>
                                          <p:spTgt spid="18439"/>
                                        </p:tgtEl>
                                        <p:attrNameLst>
                                          <p:attrName>style.visibility</p:attrName>
                                        </p:attrNameLst>
                                      </p:cBhvr>
                                      <p:to>
                                        <p:strVal val="visible"/>
                                      </p:to>
                                    </p:set>
                                    <p:animEffect transition="in" filter="dissolve">
                                      <p:cBhvr>
                                        <p:cTn id="28" dur="500"/>
                                        <p:tgtEl>
                                          <p:spTgt spid="18439"/>
                                        </p:tgtEl>
                                      </p:cBhvr>
                                    </p:animEffect>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18442"/>
                                        </p:tgtEl>
                                        <p:attrNameLst>
                                          <p:attrName>style.visibility</p:attrName>
                                        </p:attrNameLst>
                                      </p:cBhvr>
                                      <p:to>
                                        <p:strVal val="visible"/>
                                      </p:to>
                                    </p:set>
                                    <p:anim calcmode="lin" valueType="num">
                                      <p:cBhvr additive="base">
                                        <p:cTn id="33" dur="500" fill="hold"/>
                                        <p:tgtEl>
                                          <p:spTgt spid="18442"/>
                                        </p:tgtEl>
                                        <p:attrNameLst>
                                          <p:attrName>ppt_x</p:attrName>
                                        </p:attrNameLst>
                                      </p:cBhvr>
                                      <p:tavLst>
                                        <p:tav tm="0">
                                          <p:val>
                                            <p:strVal val="#ppt_x"/>
                                          </p:val>
                                        </p:tav>
                                        <p:tav tm="100000">
                                          <p:val>
                                            <p:strVal val="#ppt_x"/>
                                          </p:val>
                                        </p:tav>
                                      </p:tavLst>
                                    </p:anim>
                                    <p:anim calcmode="lin" valueType="num">
                                      <p:cBhvr additive="base">
                                        <p:cTn id="34" dur="500" fill="hold"/>
                                        <p:tgtEl>
                                          <p:spTgt spid="18442"/>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9" presetClass="entr" presetSubtype="0" fill="hold" nodeType="clickEffect">
                                  <p:stCondLst>
                                    <p:cond delay="0"/>
                                  </p:stCondLst>
                                  <p:childTnLst>
                                    <p:set>
                                      <p:cBhvr>
                                        <p:cTn id="38" dur="1" fill="hold">
                                          <p:stCondLst>
                                            <p:cond delay="0"/>
                                          </p:stCondLst>
                                        </p:cTn>
                                        <p:tgtEl>
                                          <p:spTgt spid="18440"/>
                                        </p:tgtEl>
                                        <p:attrNameLst>
                                          <p:attrName>style.visibility</p:attrName>
                                        </p:attrNameLst>
                                      </p:cBhvr>
                                      <p:to>
                                        <p:strVal val="visible"/>
                                      </p:to>
                                    </p:set>
                                    <p:animEffect transition="in" filter="dissolve">
                                      <p:cBhvr>
                                        <p:cTn id="39" dur="500"/>
                                        <p:tgtEl>
                                          <p:spTgt spid="18440"/>
                                        </p:tgtEl>
                                      </p:cBhvr>
                                    </p:animEffect>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grpId="0" nodeType="clickEffect">
                                  <p:stCondLst>
                                    <p:cond delay="0"/>
                                  </p:stCondLst>
                                  <p:childTnLst>
                                    <p:set>
                                      <p:cBhvr>
                                        <p:cTn id="43" dur="1" fill="hold">
                                          <p:stCondLst>
                                            <p:cond delay="0"/>
                                          </p:stCondLst>
                                        </p:cTn>
                                        <p:tgtEl>
                                          <p:spTgt spid="18443"/>
                                        </p:tgtEl>
                                        <p:attrNameLst>
                                          <p:attrName>style.visibility</p:attrName>
                                        </p:attrNameLst>
                                      </p:cBhvr>
                                      <p:to>
                                        <p:strVal val="visible"/>
                                      </p:to>
                                    </p:set>
                                    <p:anim calcmode="lin" valueType="num">
                                      <p:cBhvr additive="base">
                                        <p:cTn id="44" dur="500" fill="hold"/>
                                        <p:tgtEl>
                                          <p:spTgt spid="18443"/>
                                        </p:tgtEl>
                                        <p:attrNameLst>
                                          <p:attrName>ppt_x</p:attrName>
                                        </p:attrNameLst>
                                      </p:cBhvr>
                                      <p:tavLst>
                                        <p:tav tm="0">
                                          <p:val>
                                            <p:strVal val="#ppt_x"/>
                                          </p:val>
                                        </p:tav>
                                        <p:tav tm="100000">
                                          <p:val>
                                            <p:strVal val="#ppt_x"/>
                                          </p:val>
                                        </p:tav>
                                      </p:tavLst>
                                    </p:anim>
                                    <p:anim calcmode="lin" valueType="num">
                                      <p:cBhvr additive="base">
                                        <p:cTn id="45" dur="500" fill="hold"/>
                                        <p:tgtEl>
                                          <p:spTgt spid="1844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7" grpId="0" autoUpdateAnimBg="0" build="p"/>
      <p:bldP spid="18441" grpId="0" autoUpdateAnimBg="0"/>
      <p:bldP spid="18442" grpId="0" autoUpdateAnimBg="0"/>
      <p:bldP spid="18443" grpId="0" autoUpdateAnimBg="0"/>
    </p:bldLst>
  </p:timing>
</p:sld>
</file>

<file path=ppt/slides/slide4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8435" name="Rectangle 3"/>
          <p:cNvSpPr>
            <a:spLocks noChangeArrowheads="1"/>
          </p:cNvSpPr>
          <p:nvPr/>
        </p:nvSpPr>
        <p:spPr bwMode="auto">
          <a:xfrm>
            <a:off x="1371600" y="2284413"/>
            <a:ext cx="7315200" cy="1190625"/>
          </a:xfrm>
          <a:prstGeom prst="rect">
            <a:avLst/>
          </a:prstGeom>
          <a:noFill/>
          <a:ln w="12700">
            <a:noFill/>
            <a:miter lim="800000"/>
          </a:ln>
          <a:effectLst/>
        </p:spPr>
        <p:txBody>
          <a:bodyPr wrap="none" anchor="ctr"/>
          <a:lstStyle/>
          <a:p>
            <a:endParaRPr lang="en-US"/>
          </a:p>
        </p:txBody>
      </p:sp>
      <p:sp>
        <p:nvSpPr>
          <p:cNvPr id="18436" name="Rectangle 4"/>
          <p:cNvSpPr>
            <a:spLocks noChangeArrowheads="1"/>
          </p:cNvSpPr>
          <p:nvPr/>
        </p:nvSpPr>
        <p:spPr bwMode="auto">
          <a:xfrm>
            <a:off x="1371600" y="4083050"/>
            <a:ext cx="7770813" cy="1739900"/>
          </a:xfrm>
          <a:prstGeom prst="rect">
            <a:avLst/>
          </a:prstGeom>
          <a:noFill/>
          <a:ln w="12700">
            <a:noFill/>
            <a:miter lim="800000"/>
          </a:ln>
          <a:effectLst/>
        </p:spPr>
        <p:txBody>
          <a:bodyPr wrap="none" anchor="ctr"/>
          <a:lstStyle/>
          <a:p>
            <a:endParaRPr lang="en-US"/>
          </a:p>
        </p:txBody>
      </p:sp>
      <p:pic>
        <p:nvPicPr>
          <p:cNvPr id="4" name="图片 3"/>
          <p:cNvPicPr>
            <a:picLocks noChangeAspect="1"/>
          </p:cNvPicPr>
          <p:nvPr/>
        </p:nvPicPr>
        <p:blipFill>
          <a:blip r:embed="rId1">
            <a:lum bright="-20000" contrast="40000"/>
          </a:blip>
          <a:stretch>
            <a:fillRect/>
          </a:stretch>
        </p:blipFill>
        <p:spPr>
          <a:xfrm>
            <a:off x="76200" y="990600"/>
            <a:ext cx="9045819" cy="4724400"/>
          </a:xfrm>
          <a:prstGeom prst="rect">
            <a:avLst/>
          </a:prstGeom>
        </p:spPr>
      </p:pic>
    </p:spTree>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t>Errors related to precision &amp; accuracy</a:t>
            </a:r>
            <a:endParaRPr lang="zh-CN" altLang="en-US" dirty="0"/>
          </a:p>
        </p:txBody>
      </p:sp>
      <p:sp>
        <p:nvSpPr>
          <p:cNvPr id="3" name="内容占位符 2"/>
          <p:cNvSpPr>
            <a:spLocks noGrp="1"/>
          </p:cNvSpPr>
          <p:nvPr>
            <p:ph idx="1"/>
          </p:nvPr>
        </p:nvSpPr>
        <p:spPr/>
        <p:txBody>
          <a:bodyPr/>
          <a:lstStyle/>
          <a:p>
            <a:r>
              <a:rPr lang="en-US" altLang="zh-CN" b="1" dirty="0">
                <a:solidFill>
                  <a:srgbClr val="C00000"/>
                </a:solidFill>
              </a:rPr>
              <a:t>Large random errors lead to a worse precision</a:t>
            </a:r>
            <a:r>
              <a:rPr lang="en-US" altLang="zh-CN" dirty="0"/>
              <a:t>, but </a:t>
            </a:r>
            <a:r>
              <a:rPr lang="en-US" altLang="zh-CN" b="1" dirty="0">
                <a:solidFill>
                  <a:srgbClr val="C00000"/>
                </a:solidFill>
              </a:rPr>
              <a:t>with sufficient data it will less affect on the accuracy</a:t>
            </a:r>
            <a:r>
              <a:rPr lang="en-US" altLang="zh-CN" dirty="0"/>
              <a:t> of the result.</a:t>
            </a:r>
            <a:endParaRPr lang="en-US" altLang="zh-CN" dirty="0"/>
          </a:p>
          <a:p>
            <a:r>
              <a:rPr lang="en-US" altLang="zh-CN" b="1" dirty="0">
                <a:solidFill>
                  <a:srgbClr val="C00000"/>
                </a:solidFill>
              </a:rPr>
              <a:t>Large systematic errors lead to a worse accuracy</a:t>
            </a:r>
            <a:r>
              <a:rPr lang="en-US" altLang="zh-CN" dirty="0"/>
              <a:t>, but it will </a:t>
            </a:r>
            <a:r>
              <a:rPr lang="en-US" altLang="zh-CN" b="1" dirty="0">
                <a:solidFill>
                  <a:srgbClr val="C00000"/>
                </a:solidFill>
              </a:rPr>
              <a:t>not affect on the precision</a:t>
            </a:r>
            <a:r>
              <a:rPr lang="en-US" altLang="zh-CN" dirty="0"/>
              <a:t> of the result.</a:t>
            </a:r>
            <a:endParaRPr lang="zh-CN" altLang="en-US"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Error and Uncertainty</a:t>
            </a:r>
            <a:endParaRPr lang="zh-CN" altLang="en-US" dirty="0"/>
          </a:p>
        </p:txBody>
      </p:sp>
      <p:sp>
        <p:nvSpPr>
          <p:cNvPr id="3" name="内容占位符 2"/>
          <p:cNvSpPr>
            <a:spLocks noGrp="1"/>
          </p:cNvSpPr>
          <p:nvPr>
            <p:ph idx="1"/>
          </p:nvPr>
        </p:nvSpPr>
        <p:spPr/>
        <p:txBody>
          <a:bodyPr/>
          <a:lstStyle/>
          <a:p>
            <a:r>
              <a:rPr lang="en-US" altLang="zh-CN" dirty="0"/>
              <a:t>Errors and uncertainties are definitely different concepts.</a:t>
            </a:r>
            <a:endParaRPr lang="en-US" altLang="zh-CN" dirty="0"/>
          </a:p>
          <a:p>
            <a:r>
              <a:rPr lang="en-US" altLang="zh-CN" dirty="0"/>
              <a:t>An uncertainty of 1 s is more significant for time measurements of 10 s than it is for 100 s. </a:t>
            </a:r>
            <a:endParaRPr lang="en-US" altLang="zh-CN" dirty="0"/>
          </a:p>
          <a:p>
            <a:r>
              <a:rPr lang="en-US" altLang="zh-CN" dirty="0"/>
              <a:t>It is helpful to express the uncertainty using absolute, fractional or percentage values.</a:t>
            </a:r>
            <a:endParaRPr lang="en-US" altLang="zh-CN" dirty="0"/>
          </a:p>
          <a:p>
            <a:endParaRPr lang="zh-CN" altLang="en-US"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lum bright="-20000" contrast="40000"/>
          </a:blip>
          <a:stretch>
            <a:fillRect/>
          </a:stretch>
        </p:blipFill>
        <p:spPr>
          <a:xfrm>
            <a:off x="226594" y="1371600"/>
            <a:ext cx="8690811" cy="899074"/>
          </a:xfrm>
          <a:prstGeom prst="rect">
            <a:avLst/>
          </a:prstGeom>
        </p:spPr>
      </p:pic>
      <p:pic>
        <p:nvPicPr>
          <p:cNvPr id="6" name="图片 5"/>
          <p:cNvPicPr>
            <a:picLocks noChangeAspect="1"/>
          </p:cNvPicPr>
          <p:nvPr/>
        </p:nvPicPr>
        <p:blipFill rotWithShape="1">
          <a:blip r:embed="rId2">
            <a:lum bright="-20000" contrast="40000"/>
          </a:blip>
          <a:srcRect r="880"/>
          <a:stretch>
            <a:fillRect/>
          </a:stretch>
        </p:blipFill>
        <p:spPr>
          <a:xfrm>
            <a:off x="381000" y="228600"/>
            <a:ext cx="7217782" cy="1025638"/>
          </a:xfrm>
          <a:prstGeom prst="rect">
            <a:avLst/>
          </a:prstGeom>
        </p:spPr>
      </p:pic>
      <p:sp>
        <p:nvSpPr>
          <p:cNvPr id="7" name="内容占位符 2"/>
          <p:cNvSpPr>
            <a:spLocks noGrp="1"/>
          </p:cNvSpPr>
          <p:nvPr>
            <p:ph idx="1"/>
          </p:nvPr>
        </p:nvSpPr>
        <p:spPr>
          <a:xfrm>
            <a:off x="372979" y="2424131"/>
            <a:ext cx="8229600" cy="4129069"/>
          </a:xfrm>
        </p:spPr>
        <p:txBody>
          <a:bodyPr>
            <a:normAutofit lnSpcReduction="10000"/>
          </a:bodyPr>
          <a:lstStyle/>
          <a:p>
            <a:r>
              <a:rPr lang="en-US" altLang="zh-CN" dirty="0"/>
              <a:t>The percentage uncertainty should not be confused with percentage error.</a:t>
            </a:r>
            <a:endParaRPr lang="en-US" altLang="zh-CN" dirty="0"/>
          </a:p>
          <a:p>
            <a:r>
              <a:rPr lang="en-US" altLang="zh-CN" b="1" dirty="0">
                <a:solidFill>
                  <a:srgbClr val="C00000"/>
                </a:solidFill>
              </a:rPr>
              <a:t>Percentage error is a measure of how close the experimental value is to the theoretical or accepted value.</a:t>
            </a:r>
            <a:endParaRPr lang="en-US" altLang="zh-CN" b="1" dirty="0">
              <a:solidFill>
                <a:srgbClr val="C00000"/>
              </a:solidFill>
            </a:endParaRPr>
          </a:p>
          <a:p>
            <a:r>
              <a:rPr lang="en-US" altLang="zh-CN" b="1" dirty="0">
                <a:solidFill>
                  <a:srgbClr val="C00000"/>
                </a:solidFill>
              </a:rPr>
              <a:t>Percentage error </a:t>
            </a:r>
            <a:endParaRPr lang="en-US" altLang="zh-CN" b="1" dirty="0">
              <a:solidFill>
                <a:srgbClr val="C00000"/>
              </a:solidFill>
            </a:endParaRPr>
          </a:p>
          <a:p>
            <a:pPr marL="0" indent="0">
              <a:buNone/>
            </a:pPr>
            <a:r>
              <a:rPr lang="en-US" altLang="zh-CN" b="1" dirty="0">
                <a:solidFill>
                  <a:srgbClr val="C00000"/>
                </a:solidFill>
              </a:rPr>
              <a:t>= |experimental value – theoretical value| / theoretical value × 100%</a:t>
            </a:r>
            <a:endParaRPr lang="en-US" altLang="zh-CN" b="1" dirty="0">
              <a:solidFill>
                <a:srgbClr val="C00000"/>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Types of Uncertainty</a:t>
            </a:r>
            <a:endParaRPr lang="zh-CN" altLang="en-US" dirty="0"/>
          </a:p>
        </p:txBody>
      </p:sp>
      <p:sp>
        <p:nvSpPr>
          <p:cNvPr id="3" name="内容占位符 2"/>
          <p:cNvSpPr>
            <a:spLocks noGrp="1"/>
          </p:cNvSpPr>
          <p:nvPr>
            <p:ph idx="1"/>
          </p:nvPr>
        </p:nvSpPr>
        <p:spPr/>
        <p:txBody>
          <a:bodyPr/>
          <a:lstStyle/>
          <a:p>
            <a:r>
              <a:rPr lang="en-US" altLang="zh-CN" dirty="0"/>
              <a:t>The</a:t>
            </a:r>
            <a:r>
              <a:rPr lang="en-US" altLang="zh-CN" b="1" dirty="0"/>
              <a:t> </a:t>
            </a:r>
            <a:r>
              <a:rPr lang="en-US" altLang="zh-CN" b="1" u="sng" dirty="0">
                <a:solidFill>
                  <a:srgbClr val="C00000"/>
                </a:solidFill>
              </a:rPr>
              <a:t>absolute uncertainties </a:t>
            </a:r>
            <a:r>
              <a:rPr lang="en-US" altLang="zh-CN" dirty="0"/>
              <a:t>is the actual uncertainty in the value, e.g. 28.50±0.05</a:t>
            </a:r>
            <a:endParaRPr lang="en-US" altLang="zh-CN" dirty="0"/>
          </a:p>
          <a:p>
            <a:r>
              <a:rPr lang="en-US" altLang="zh-CN" dirty="0"/>
              <a:t>The </a:t>
            </a:r>
            <a:r>
              <a:rPr lang="en-US" altLang="zh-CN" b="1" u="sng" dirty="0">
                <a:solidFill>
                  <a:srgbClr val="C00000"/>
                </a:solidFill>
              </a:rPr>
              <a:t>percentage uncertainties </a:t>
            </a:r>
            <a:r>
              <a:rPr lang="en-US" altLang="zh-CN" dirty="0"/>
              <a:t>is the absolute uncertainty expressed as a percentage of the value, e.g. the percentage uncertainty of 28.50±0.05 is ±0.18% </a:t>
            </a:r>
            <a:r>
              <a:rPr lang="en-US" altLang="zh-CN"/>
              <a:t>(0.05÷28.50×100</a:t>
            </a:r>
            <a:r>
              <a:rPr lang="en-US" altLang="zh-CN" dirty="0"/>
              <a:t>%).</a:t>
            </a:r>
            <a:endParaRPr lang="en-US" altLang="zh-C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Calculation of Uncertainty</a:t>
            </a:r>
            <a:endParaRPr lang="zh-CN" altLang="en-US" dirty="0"/>
          </a:p>
        </p:txBody>
      </p:sp>
      <p:sp>
        <p:nvSpPr>
          <p:cNvPr id="3" name="内容占位符 2"/>
          <p:cNvSpPr>
            <a:spLocks noGrp="1"/>
          </p:cNvSpPr>
          <p:nvPr>
            <p:ph idx="1"/>
          </p:nvPr>
        </p:nvSpPr>
        <p:spPr/>
        <p:txBody>
          <a:bodyPr/>
          <a:lstStyle/>
          <a:p>
            <a:r>
              <a:rPr lang="en-US" altLang="zh-CN" sz="2400" b="1" u="sng" dirty="0">
                <a:solidFill>
                  <a:srgbClr val="C00000"/>
                </a:solidFill>
              </a:rPr>
              <a:t>Add absolute uncertainties </a:t>
            </a:r>
            <a:r>
              <a:rPr lang="en-US" altLang="zh-CN" sz="2400" dirty="0"/>
              <a:t>when </a:t>
            </a:r>
            <a:r>
              <a:rPr lang="en-US" altLang="zh-CN" sz="2400" b="1" u="sng" dirty="0">
                <a:solidFill>
                  <a:srgbClr val="C00000"/>
                </a:solidFill>
              </a:rPr>
              <a:t>adding or subtracting</a:t>
            </a:r>
            <a:r>
              <a:rPr lang="en-US" altLang="zh-CN" sz="2400" dirty="0"/>
              <a:t> numbers.</a:t>
            </a:r>
            <a:endParaRPr lang="en-US" altLang="zh-CN" sz="2400" dirty="0"/>
          </a:p>
          <a:p>
            <a:r>
              <a:rPr lang="en-US" altLang="zh-CN" sz="2400" b="1" u="sng" dirty="0">
                <a:solidFill>
                  <a:srgbClr val="C00000"/>
                </a:solidFill>
              </a:rPr>
              <a:t>Add percentage uncertainties </a:t>
            </a:r>
            <a:r>
              <a:rPr lang="en-US" altLang="zh-CN" sz="2400" dirty="0"/>
              <a:t>when </a:t>
            </a:r>
            <a:r>
              <a:rPr lang="en-US" altLang="zh-CN" sz="2400" b="1" u="sng" dirty="0">
                <a:solidFill>
                  <a:srgbClr val="C00000"/>
                </a:solidFill>
              </a:rPr>
              <a:t>multiplying or dividing</a:t>
            </a:r>
            <a:r>
              <a:rPr lang="en-US" altLang="zh-CN" sz="2400" dirty="0"/>
              <a:t> numbers, and then multiply </a:t>
            </a:r>
            <a:r>
              <a:rPr lang="en-US" altLang="zh-CN" sz="2400" b="1" u="sng" dirty="0">
                <a:solidFill>
                  <a:srgbClr val="C00000"/>
                </a:solidFill>
              </a:rPr>
              <a:t>percentage uncertainties </a:t>
            </a:r>
            <a:r>
              <a:rPr lang="en-US" altLang="zh-CN" sz="2400" dirty="0"/>
              <a:t>by the value to get the absolute uncertainties of the final result.</a:t>
            </a:r>
            <a:endParaRPr lang="en-US" altLang="zh-CN" sz="2400" dirty="0"/>
          </a:p>
          <a:p>
            <a:r>
              <a:rPr lang="en-US" altLang="zh-CN" sz="2400" b="1" u="sng" dirty="0">
                <a:solidFill>
                  <a:srgbClr val="C00000"/>
                </a:solidFill>
              </a:rPr>
              <a:t>Multiply percentage uncertainties by the value of the exponent (power)</a:t>
            </a:r>
            <a:r>
              <a:rPr lang="en-US" altLang="zh-CN" sz="2400" dirty="0"/>
              <a:t> in calculations involving </a:t>
            </a:r>
            <a:r>
              <a:rPr lang="en-US" altLang="zh-CN" sz="2400" b="1" u="sng" dirty="0">
                <a:solidFill>
                  <a:srgbClr val="C00000"/>
                </a:solidFill>
              </a:rPr>
              <a:t>exponents</a:t>
            </a:r>
            <a:r>
              <a:rPr lang="en-US" altLang="zh-CN" sz="2400" dirty="0"/>
              <a:t>. For instance, if the raw data is cubed (raised to the third power), then propagating its uncertainty involves multiplying the percentage uncertainty by three (HL only).</a:t>
            </a:r>
            <a:endParaRPr lang="en-US" altLang="zh-CN"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457200" y="450215"/>
            <a:ext cx="8229600" cy="5923280"/>
          </a:xfrm>
        </p:spPr>
        <p:txBody>
          <a:bodyPr/>
          <a:p>
            <a:r>
              <a:rPr lang="en-US" altLang="zh-CN">
                <a:latin typeface="Calibri" panose="020F0502020204030204" charset="0"/>
                <a:cs typeface="Calibri" panose="020F0502020204030204" charset="0"/>
              </a:rPr>
              <a:t>The uncertainties always have ONLY ONE significant figure and need to have the same decimal place as the numbers.</a:t>
            </a:r>
            <a:endParaRPr lang="en-US" altLang="zh-CN">
              <a:latin typeface="Calibri" panose="020F0502020204030204" charset="0"/>
              <a:cs typeface="Calibri" panose="020F0502020204030204" charset="0"/>
            </a:endParaRPr>
          </a:p>
          <a:p>
            <a:r>
              <a:rPr lang="en-US" altLang="zh-CN">
                <a:latin typeface="Calibri" panose="020F0502020204030204" charset="0"/>
                <a:cs typeface="Calibri" panose="020F0502020204030204" charset="0"/>
              </a:rPr>
              <a:t>If the calculated results violate this rule then adjustment needs to be applied.</a:t>
            </a:r>
            <a:endParaRPr lang="en-US" altLang="zh-CN">
              <a:latin typeface="Calibri" panose="020F0502020204030204" charset="0"/>
              <a:cs typeface="Calibri" panose="020F0502020204030204" charset="0"/>
            </a:endParaRPr>
          </a:p>
          <a:p>
            <a:r>
              <a:rPr lang="en-US" altLang="zh-CN">
                <a:latin typeface="Calibri" panose="020F0502020204030204" charset="0"/>
                <a:cs typeface="Calibri" panose="020F0502020204030204" charset="0"/>
              </a:rPr>
              <a:t>0.132</a:t>
            </a:r>
            <a:r>
              <a:rPr lang="zh-CN" altLang="en-US">
                <a:latin typeface="Calibri" panose="020F0502020204030204" charset="0"/>
                <a:cs typeface="Calibri" panose="020F0502020204030204" charset="0"/>
              </a:rPr>
              <a:t>±</a:t>
            </a:r>
            <a:r>
              <a:rPr lang="en-US" altLang="zh-CN">
                <a:latin typeface="Calibri" panose="020F0502020204030204" charset="0"/>
                <a:cs typeface="Calibri" panose="020F0502020204030204" charset="0"/>
              </a:rPr>
              <a:t>0.0022 = 0.132</a:t>
            </a:r>
            <a:r>
              <a:rPr lang="zh-CN" altLang="en-US">
                <a:sym typeface="+mn-ea"/>
              </a:rPr>
              <a:t>±</a:t>
            </a:r>
            <a:r>
              <a:rPr lang="en-US" altLang="zh-CN">
                <a:sym typeface="+mn-ea"/>
              </a:rPr>
              <a:t>0.002</a:t>
            </a:r>
            <a:endParaRPr lang="en-US" altLang="zh-CN">
              <a:sym typeface="+mn-ea"/>
            </a:endParaRPr>
          </a:p>
          <a:p>
            <a:r>
              <a:rPr lang="en-US" altLang="zh-CN">
                <a:latin typeface="Calibri" panose="020F0502020204030204" charset="0"/>
                <a:cs typeface="Calibri" panose="020F0502020204030204" charset="0"/>
                <a:sym typeface="+mn-ea"/>
              </a:rPr>
              <a:t>0.132</a:t>
            </a:r>
            <a:r>
              <a:rPr lang="zh-CN" altLang="en-US">
                <a:sym typeface="+mn-ea"/>
              </a:rPr>
              <a:t>±</a:t>
            </a:r>
            <a:r>
              <a:rPr lang="en-US" altLang="zh-CN">
                <a:sym typeface="+mn-ea"/>
              </a:rPr>
              <a:t>0.022 = 0.13</a:t>
            </a:r>
            <a:r>
              <a:rPr lang="zh-CN" altLang="en-US">
                <a:sym typeface="+mn-ea"/>
              </a:rPr>
              <a:t>±</a:t>
            </a:r>
            <a:r>
              <a:rPr lang="en-US" altLang="zh-CN">
                <a:sym typeface="+mn-ea"/>
              </a:rPr>
              <a:t>0.02</a:t>
            </a:r>
            <a:endParaRPr lang="en-US" altLang="zh-CN">
              <a:sym typeface="+mn-ea"/>
            </a:endParaRPr>
          </a:p>
          <a:p>
            <a:r>
              <a:rPr lang="en-US" altLang="zh-CN">
                <a:latin typeface="Calibri" panose="020F0502020204030204" charset="0"/>
                <a:cs typeface="Calibri" panose="020F0502020204030204" charset="0"/>
                <a:sym typeface="+mn-ea"/>
              </a:rPr>
              <a:t>0.132</a:t>
            </a:r>
            <a:r>
              <a:rPr lang="zh-CN" altLang="en-US">
                <a:sym typeface="+mn-ea"/>
              </a:rPr>
              <a:t>±</a:t>
            </a:r>
            <a:r>
              <a:rPr lang="en-US" altLang="zh-CN">
                <a:sym typeface="+mn-ea"/>
              </a:rPr>
              <a:t>0.0002 = 0.132</a:t>
            </a:r>
            <a:r>
              <a:rPr lang="zh-CN" altLang="en-US">
                <a:sym typeface="+mn-ea"/>
              </a:rPr>
              <a:t>±</a:t>
            </a:r>
            <a:r>
              <a:rPr lang="en-US" altLang="zh-CN">
                <a:sym typeface="+mn-ea"/>
              </a:rPr>
              <a:t>0.000</a:t>
            </a:r>
            <a:endParaRPr lang="en-US" altLang="zh-CN">
              <a:latin typeface="Calibri" panose="020F0502020204030204" charset="0"/>
              <a:cs typeface="Calibri" panose="020F0502020204030204" charset="0"/>
              <a:sym typeface="+mn-ea"/>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lum bright="-20000" contrast="40000"/>
          </a:blip>
          <a:stretch>
            <a:fillRect/>
          </a:stretch>
        </p:blipFill>
        <p:spPr>
          <a:xfrm>
            <a:off x="295843" y="412007"/>
            <a:ext cx="8333026" cy="4954220"/>
          </a:xfrm>
          <a:prstGeom prst="rect">
            <a:avLst/>
          </a:prstGeom>
        </p:spPr>
      </p:pic>
      <p:pic>
        <p:nvPicPr>
          <p:cNvPr id="4" name="图片 3"/>
          <p:cNvPicPr>
            <a:picLocks noChangeAspect="1"/>
          </p:cNvPicPr>
          <p:nvPr/>
        </p:nvPicPr>
        <p:blipFill>
          <a:blip r:embed="rId2">
            <a:lum bright="-20000" contrast="40000"/>
          </a:blip>
          <a:stretch>
            <a:fillRect/>
          </a:stretch>
        </p:blipFill>
        <p:spPr>
          <a:xfrm>
            <a:off x="295844" y="5366227"/>
            <a:ext cx="8333026" cy="1054057"/>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Two Types of Measuring Apparatus</a:t>
            </a:r>
            <a:endParaRPr lang="zh-CN" altLang="en-US" dirty="0"/>
          </a:p>
        </p:txBody>
      </p:sp>
      <p:sp>
        <p:nvSpPr>
          <p:cNvPr id="3" name="内容占位符 2"/>
          <p:cNvSpPr>
            <a:spLocks noGrp="1"/>
          </p:cNvSpPr>
          <p:nvPr>
            <p:ph idx="1"/>
          </p:nvPr>
        </p:nvSpPr>
        <p:spPr/>
        <p:txBody>
          <a:bodyPr/>
          <a:lstStyle/>
          <a:p>
            <a:r>
              <a:rPr lang="en-US" altLang="zh-CN" dirty="0"/>
              <a:t>Analogue Instruments</a:t>
            </a:r>
            <a:endParaRPr lang="en-US" altLang="zh-CN" dirty="0"/>
          </a:p>
          <a:p>
            <a:pPr lvl="1"/>
            <a:r>
              <a:rPr lang="en-US" altLang="zh-CN" dirty="0"/>
              <a:t>Apparatus that contain calibration marks</a:t>
            </a:r>
            <a:endParaRPr lang="en-US" altLang="zh-CN" dirty="0"/>
          </a:p>
          <a:p>
            <a:pPr lvl="1"/>
            <a:r>
              <a:rPr lang="en-US" altLang="zh-CN" dirty="0"/>
              <a:t>E.g.: graduated cylinder, thermometer, buret </a:t>
            </a:r>
            <a:endParaRPr lang="en-US" altLang="zh-CN" dirty="0"/>
          </a:p>
          <a:p>
            <a:r>
              <a:rPr lang="en-US" altLang="zh-CN" dirty="0"/>
              <a:t>Digital Instruments</a:t>
            </a:r>
            <a:endParaRPr lang="en-US" altLang="zh-CN" dirty="0"/>
          </a:p>
          <a:p>
            <a:pPr lvl="1"/>
            <a:r>
              <a:rPr lang="en-US" altLang="zh-CN" dirty="0"/>
              <a:t>Instruments that show digital numbers</a:t>
            </a:r>
            <a:endParaRPr lang="en-US" altLang="zh-CN" dirty="0"/>
          </a:p>
          <a:p>
            <a:pPr lvl="1"/>
            <a:r>
              <a:rPr lang="en-US" altLang="zh-CN" dirty="0"/>
              <a:t>E.g.: Electronic balance, pH meter, voltmeter</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lum bright="-20000" contrast="40000"/>
          </a:blip>
          <a:stretch>
            <a:fillRect/>
          </a:stretch>
        </p:blipFill>
        <p:spPr>
          <a:xfrm>
            <a:off x="152400" y="1219200"/>
            <a:ext cx="8884945" cy="4718612"/>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内容占位符 3"/>
          <p:cNvPicPr>
            <a:picLocks noChangeAspect="1"/>
          </p:cNvPicPr>
          <p:nvPr>
            <p:ph idx="1"/>
          </p:nvPr>
        </p:nvPicPr>
        <p:blipFill>
          <a:blip r:embed="rId1"/>
          <a:stretch>
            <a:fillRect/>
          </a:stretch>
        </p:blipFill>
        <p:spPr>
          <a:xfrm>
            <a:off x="457200" y="228600"/>
            <a:ext cx="4958080" cy="1717040"/>
          </a:xfrm>
          <a:prstGeom prst="rect">
            <a:avLst/>
          </a:prstGeom>
        </p:spPr>
      </p:pic>
      <p:pic>
        <p:nvPicPr>
          <p:cNvPr id="5" name="图片 4"/>
          <p:cNvPicPr>
            <a:picLocks noChangeAspect="1"/>
          </p:cNvPicPr>
          <p:nvPr/>
        </p:nvPicPr>
        <p:blipFill>
          <a:blip r:embed="rId2"/>
          <a:stretch>
            <a:fillRect/>
          </a:stretch>
        </p:blipFill>
        <p:spPr>
          <a:xfrm>
            <a:off x="2362200" y="1752600"/>
            <a:ext cx="4205605" cy="500697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685800"/>
            <a:ext cx="8229600" cy="6019800"/>
          </a:xfrm>
        </p:spPr>
        <p:txBody>
          <a:bodyPr>
            <a:normAutofit fontScale="85000" lnSpcReduction="20000"/>
          </a:bodyPr>
          <a:lstStyle/>
          <a:p>
            <a:r>
              <a:rPr lang="en-US" altLang="zh-CN" dirty="0"/>
              <a:t>The density should only be given to two significant figures given the uncertainty in the mass and volume values, as discussed in the next section. </a:t>
            </a:r>
            <a:endParaRPr lang="en-US" altLang="zh-CN" dirty="0"/>
          </a:p>
          <a:p>
            <a:r>
              <a:rPr lang="en-US" altLang="zh-CN" dirty="0"/>
              <a:t>The uncertainty in the calculated value of the density is 7% (given to one significant figure). </a:t>
            </a:r>
            <a:endParaRPr lang="en-US" altLang="zh-CN" dirty="0"/>
          </a:p>
          <a:p>
            <a:r>
              <a:rPr lang="en-US" altLang="zh-CN" dirty="0"/>
              <a:t>This is equal to the sum of the uncertainties in the mass and volume values: (5% + 2% to the same level of accuracy). </a:t>
            </a:r>
            <a:endParaRPr lang="en-US" altLang="zh-CN" dirty="0"/>
          </a:p>
          <a:p>
            <a:r>
              <a:rPr lang="en-US" altLang="zh-CN" dirty="0"/>
              <a:t>This approximate result provides us with a simple treatment of propagating uncertainties when multiplying and dividing measurements.</a:t>
            </a:r>
            <a:endParaRPr lang="en-US" altLang="zh-CN" dirty="0"/>
          </a:p>
          <a:p>
            <a:r>
              <a:rPr lang="en-US" altLang="zh-CN" dirty="0"/>
              <a:t>When multiplying or dividing measurements, the total percentage uncertainty is the sum of the individual percentage uncertainties. </a:t>
            </a:r>
            <a:endParaRPr lang="en-US" altLang="zh-CN" dirty="0"/>
          </a:p>
          <a:p>
            <a:r>
              <a:rPr lang="en-US" altLang="zh-CN" dirty="0"/>
              <a:t>The absolute uncertainty can then be calculated from the percentage uncertainty.</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en-US" altLang="zh-CN" dirty="0"/>
              <a:t>Exercise:</a:t>
            </a:r>
            <a:endParaRPr lang="en-US" altLang="zh-CN" dirty="0"/>
          </a:p>
          <a:p>
            <a:r>
              <a:rPr lang="en-US" altLang="zh-CN" dirty="0"/>
              <a:t>What is the concentration of the solution when preparing with 2.541±0.001 g of NaCl to have 100.00mL ±0.02 mL of solution? (</a:t>
            </a:r>
            <a:r>
              <a:rPr lang="el-GR" altLang="zh-CN" dirty="0"/>
              <a:t>ρ</a:t>
            </a:r>
            <a:r>
              <a:rPr lang="en-US" altLang="zh-CN" baseline="-25000" dirty="0"/>
              <a:t>solution</a:t>
            </a:r>
            <a:r>
              <a:rPr lang="en-US" altLang="zh-CN" dirty="0"/>
              <a:t> = 0.997±0.001 g/cm³, </a:t>
            </a:r>
            <a:endParaRPr lang="en-US" altLang="zh-CN" dirty="0"/>
          </a:p>
          <a:p>
            <a:pPr marL="0" indent="0">
              <a:buNone/>
            </a:pPr>
            <a:r>
              <a:rPr lang="en-US" altLang="zh-CN" dirty="0"/>
              <a:t>    </a:t>
            </a:r>
            <a:r>
              <a:rPr lang="en-US" altLang="zh-CN" dirty="0" err="1"/>
              <a:t>Mr</a:t>
            </a:r>
            <a:r>
              <a:rPr lang="en-US" altLang="zh-CN" baseline="-25000" dirty="0" err="1"/>
              <a:t>Na</a:t>
            </a:r>
            <a:r>
              <a:rPr lang="en-US" altLang="zh-CN" dirty="0"/>
              <a:t> = 22.989770±0.000001, </a:t>
            </a:r>
            <a:endParaRPr lang="en-US" altLang="zh-CN" dirty="0"/>
          </a:p>
          <a:p>
            <a:pPr marL="0" indent="0">
              <a:buNone/>
            </a:pPr>
            <a:r>
              <a:rPr lang="en-US" altLang="zh-CN" dirty="0"/>
              <a:t>    </a:t>
            </a:r>
            <a:r>
              <a:rPr lang="en-US" altLang="zh-CN" dirty="0" err="1"/>
              <a:t>Mr</a:t>
            </a:r>
            <a:r>
              <a:rPr lang="en-US" altLang="zh-CN" baseline="-25000" dirty="0" err="1"/>
              <a:t>Cl</a:t>
            </a:r>
            <a:r>
              <a:rPr lang="en-US" altLang="zh-CN" dirty="0"/>
              <a:t> = 35.453±0.001) </a:t>
            </a:r>
            <a:endParaRPr lang="zh-CN" altLang="en-US" dirty="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Calculation of Uncertainty</a:t>
            </a:r>
            <a:endParaRPr lang="zh-CN" altLang="en-US" dirty="0"/>
          </a:p>
        </p:txBody>
      </p:sp>
      <p:sp>
        <p:nvSpPr>
          <p:cNvPr id="3" name="内容占位符 2"/>
          <p:cNvSpPr>
            <a:spLocks noGrp="1"/>
          </p:cNvSpPr>
          <p:nvPr>
            <p:ph idx="1"/>
          </p:nvPr>
        </p:nvSpPr>
        <p:spPr/>
        <p:txBody>
          <a:bodyPr/>
          <a:lstStyle/>
          <a:p>
            <a:r>
              <a:rPr lang="en-US" altLang="zh-CN" dirty="0"/>
              <a:t>C = n / V </a:t>
            </a:r>
            <a:endParaRPr lang="zh-CN" altLang="zh-CN" dirty="0"/>
          </a:p>
          <a:p>
            <a:r>
              <a:rPr lang="en-US" altLang="zh-CN" dirty="0"/>
              <a:t>= (m / M) / V </a:t>
            </a:r>
            <a:endParaRPr lang="zh-CN" altLang="zh-CN" dirty="0"/>
          </a:p>
          <a:p>
            <a:r>
              <a:rPr lang="en-US" altLang="zh-CN" dirty="0"/>
              <a:t>= 2.541 / (22.989770 + 35.453) / 0.10000 </a:t>
            </a:r>
            <a:endParaRPr lang="zh-CN" altLang="zh-CN" dirty="0"/>
          </a:p>
          <a:p>
            <a:r>
              <a:rPr lang="en-US" altLang="zh-CN" dirty="0"/>
              <a:t>= 2.541 / 58.443 / 0.10000</a:t>
            </a:r>
            <a:endParaRPr lang="zh-CN" altLang="zh-CN" dirty="0"/>
          </a:p>
          <a:p>
            <a:r>
              <a:rPr lang="en-US" altLang="zh-CN" dirty="0"/>
              <a:t>= 0.4347826</a:t>
            </a:r>
            <a:endParaRPr lang="zh-CN" altLang="zh-CN" dirty="0"/>
          </a:p>
          <a:p>
            <a:r>
              <a:rPr lang="en-US" altLang="zh-CN" dirty="0"/>
              <a:t>=0.4348 mol</a:t>
            </a:r>
            <a:r>
              <a:rPr lang="zh-CN" altLang="zh-CN" dirty="0"/>
              <a:t>·</a:t>
            </a:r>
            <a:r>
              <a:rPr lang="en-US" altLang="zh-CN" dirty="0"/>
              <a:t>dm</a:t>
            </a:r>
            <a:r>
              <a:rPr lang="en-US" altLang="zh-CN" baseline="30000" dirty="0"/>
              <a:t>-3</a:t>
            </a:r>
            <a:endParaRPr lang="zh-CN" altLang="zh-CN" dirty="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Calculation of Uncertainty</a:t>
            </a:r>
            <a:endParaRPr lang="zh-CN" altLang="en-US" dirty="0"/>
          </a:p>
        </p:txBody>
      </p:sp>
      <p:sp>
        <p:nvSpPr>
          <p:cNvPr id="3" name="内容占位符 2"/>
          <p:cNvSpPr>
            <a:spLocks noGrp="1"/>
          </p:cNvSpPr>
          <p:nvPr>
            <p:ph idx="1"/>
          </p:nvPr>
        </p:nvSpPr>
        <p:spPr>
          <a:xfrm>
            <a:off x="457200" y="1600200"/>
            <a:ext cx="8229600" cy="5105400"/>
          </a:xfrm>
        </p:spPr>
        <p:txBody>
          <a:bodyPr>
            <a:normAutofit fontScale="85000" lnSpcReduction="10000"/>
          </a:bodyPr>
          <a:lstStyle/>
          <a:p>
            <a:r>
              <a:rPr lang="en-US" altLang="zh-CN" dirty="0"/>
              <a:t>Uncertainty of </a:t>
            </a:r>
            <a:r>
              <a:rPr lang="en-US" altLang="zh-CN" dirty="0" err="1"/>
              <a:t>M</a:t>
            </a:r>
            <a:r>
              <a:rPr lang="en-US" altLang="zh-CN" baseline="-25000" dirty="0" err="1"/>
              <a:t>NaCl</a:t>
            </a:r>
            <a:r>
              <a:rPr lang="en-US" altLang="zh-CN" dirty="0"/>
              <a:t> = 0.000001 + 0.001 = 0.001</a:t>
            </a:r>
            <a:endParaRPr lang="zh-CN" altLang="zh-CN" dirty="0"/>
          </a:p>
          <a:p>
            <a:r>
              <a:rPr lang="en-US" altLang="zh-CN" dirty="0"/>
              <a:t>% Uncertainty of </a:t>
            </a:r>
            <a:r>
              <a:rPr lang="en-US" altLang="zh-CN" dirty="0" err="1"/>
              <a:t>M</a:t>
            </a:r>
            <a:r>
              <a:rPr lang="en-US" altLang="zh-CN" baseline="-25000" dirty="0" err="1"/>
              <a:t>NaCl</a:t>
            </a:r>
            <a:r>
              <a:rPr lang="en-US" altLang="zh-CN" dirty="0"/>
              <a:t> = 0.001 / 58.443 × 100% = 0.00171%</a:t>
            </a:r>
            <a:endParaRPr lang="zh-CN" altLang="zh-CN" dirty="0"/>
          </a:p>
          <a:p>
            <a:r>
              <a:rPr lang="en-US" altLang="zh-CN" dirty="0"/>
              <a:t>% Uncertainty of m = 0.001 / 2.541 × 100% = 0.0394%</a:t>
            </a:r>
            <a:endParaRPr lang="zh-CN" altLang="zh-CN" dirty="0"/>
          </a:p>
          <a:p>
            <a:r>
              <a:rPr lang="en-US" altLang="zh-CN" dirty="0"/>
              <a:t>% Uncertainty of V = 0.02 / 100.00 × 100% = 0.02%</a:t>
            </a:r>
            <a:endParaRPr lang="zh-CN" altLang="zh-CN" dirty="0"/>
          </a:p>
          <a:p>
            <a:r>
              <a:rPr lang="en-US" altLang="zh-CN" dirty="0"/>
              <a:t>% Uncertainty of the result = 0.00171 + 0.0394 + 0.02 = 0.06111%</a:t>
            </a:r>
            <a:endParaRPr lang="zh-CN" altLang="zh-CN" dirty="0"/>
          </a:p>
          <a:p>
            <a:r>
              <a:rPr lang="en-US" altLang="zh-CN" dirty="0"/>
              <a:t>Uncertainty of the result = 0.4348 </a:t>
            </a:r>
            <a:r>
              <a:rPr lang="zh-CN" altLang="zh-CN" dirty="0"/>
              <a:t>×</a:t>
            </a:r>
            <a:r>
              <a:rPr lang="en-US" altLang="zh-CN" dirty="0"/>
              <a:t> 0.06111% = 0.0002657 = 0.0003</a:t>
            </a:r>
            <a:endParaRPr lang="zh-CN" altLang="zh-CN" dirty="0"/>
          </a:p>
          <a:p>
            <a:endParaRPr lang="zh-CN" altLang="zh-CN" dirty="0"/>
          </a:p>
          <a:p>
            <a:r>
              <a:rPr lang="en-US" altLang="zh-CN" dirty="0"/>
              <a:t>Thus the result should be: 0.4348 </a:t>
            </a:r>
            <a:r>
              <a:rPr lang="zh-CN" altLang="zh-CN" dirty="0"/>
              <a:t>±</a:t>
            </a:r>
            <a:r>
              <a:rPr lang="en-US" altLang="zh-CN" dirty="0"/>
              <a:t> 0.0003</a:t>
            </a:r>
            <a:endParaRPr lang="zh-CN" altLang="zh-CN" dirty="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Discussing errors and uncertainties</a:t>
            </a:r>
            <a:endParaRPr lang="en-US" altLang="zh-CN" dirty="0"/>
          </a:p>
        </p:txBody>
      </p:sp>
      <p:sp>
        <p:nvSpPr>
          <p:cNvPr id="3" name="内容占位符 2"/>
          <p:cNvSpPr>
            <a:spLocks noGrp="1"/>
          </p:cNvSpPr>
          <p:nvPr>
            <p:ph idx="1"/>
          </p:nvPr>
        </p:nvSpPr>
        <p:spPr>
          <a:xfrm>
            <a:off x="457200" y="1600200"/>
            <a:ext cx="8382000" cy="5105400"/>
          </a:xfrm>
        </p:spPr>
        <p:txBody>
          <a:bodyPr>
            <a:normAutofit/>
          </a:bodyPr>
          <a:lstStyle/>
          <a:p>
            <a:r>
              <a:rPr lang="en-US" altLang="zh-CN" sz="2800" dirty="0"/>
              <a:t>An experimental conclusion must take into account any systematic errors and random uncertainties. </a:t>
            </a:r>
            <a:endParaRPr lang="en-US" altLang="zh-CN" sz="2800" dirty="0"/>
          </a:p>
          <a:p>
            <a:r>
              <a:rPr lang="en-US" altLang="zh-CN" sz="2800" dirty="0"/>
              <a:t>You should recognize when the uncertainty of one of the measurements is much greater than the others as this will then have the major effect on the uncertainty of the final result. </a:t>
            </a:r>
            <a:endParaRPr lang="en-US" altLang="zh-CN" sz="2800" dirty="0"/>
          </a:p>
          <a:p>
            <a:r>
              <a:rPr lang="en-US" altLang="zh-CN" sz="2800" dirty="0"/>
              <a:t>The approximate uncertainty can be taken as being due to that quantity alone. </a:t>
            </a:r>
            <a:endParaRPr lang="en-US" altLang="zh-CN" sz="28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969010"/>
            <a:ext cx="8382000" cy="5736590"/>
          </a:xfrm>
        </p:spPr>
        <p:txBody>
          <a:bodyPr>
            <a:normAutofit fontScale="77500" lnSpcReduction="20000"/>
          </a:bodyPr>
          <a:lstStyle/>
          <a:p>
            <a:r>
              <a:rPr lang="en-US" altLang="zh-CN" dirty="0"/>
              <a:t>In thermometric experiments, for example, the thermometer often produces the most uncertain results, particularly for reactions which produce small temperature differences.</a:t>
            </a:r>
            <a:endParaRPr lang="en-US" altLang="zh-CN" dirty="0"/>
          </a:p>
          <a:p>
            <a:r>
              <a:rPr lang="en-US" altLang="zh-CN" dirty="0"/>
              <a:t>Can the difference between the experimental and literature value be explained in terms of the uncertainties of the measurements or were other systematic errors involved?</a:t>
            </a:r>
            <a:endParaRPr lang="en-US" altLang="zh-CN" dirty="0"/>
          </a:p>
          <a:p>
            <a:r>
              <a:rPr lang="en-US" altLang="zh-CN" dirty="0"/>
              <a:t>This question needs to be answered when evaluating an experimental procedure. Heat loss to the surroundings, for example, accounts for experimental enthalpy changes for exothermic reactions being lower than literature values. </a:t>
            </a:r>
            <a:endParaRPr lang="en-US" altLang="zh-CN" dirty="0"/>
          </a:p>
          <a:p>
            <a:r>
              <a:rPr lang="en-US" altLang="zh-CN"/>
              <a:t>Suggested modifications</a:t>
            </a:r>
            <a:r>
              <a:rPr lang="en-US" altLang="zh-CN" dirty="0"/>
              <a:t>, such as improved insulation to reduce heat exchange between the system and the surroundings, should attempt to reduce these errors. </a:t>
            </a:r>
            <a:endParaRPr lang="en-US" altLang="zh-CN" dirty="0"/>
          </a:p>
          <a:p>
            <a:r>
              <a:rPr lang="en-US" altLang="zh-CN" dirty="0"/>
              <a:t>This is discussed in more detail in Chapter 5.</a:t>
            </a:r>
            <a:endParaRPr lang="zh-CN" altLang="zh-C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7.2 Technologies</a:t>
            </a:r>
            <a:endParaRPr lang="zh-CN" altLang="en-US" dirty="0"/>
          </a:p>
        </p:txBody>
      </p:sp>
      <p:pic>
        <p:nvPicPr>
          <p:cNvPr id="5" name="图片 4"/>
          <p:cNvPicPr>
            <a:picLocks noChangeAspect="1"/>
          </p:cNvPicPr>
          <p:nvPr/>
        </p:nvPicPr>
        <p:blipFill>
          <a:blip r:embed="rId1"/>
          <a:stretch>
            <a:fillRect/>
          </a:stretch>
        </p:blipFill>
        <p:spPr>
          <a:xfrm>
            <a:off x="304800" y="1524000"/>
            <a:ext cx="8507095" cy="2910205"/>
          </a:xfrm>
          <a:prstGeom prst="rect">
            <a:avLst/>
          </a:prstGeom>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792162"/>
          </a:xfrm>
        </p:spPr>
        <p:txBody>
          <a:bodyPr/>
          <a:lstStyle/>
          <a:p>
            <a:r>
              <a:rPr lang="en-US" altLang="zh-CN" dirty="0"/>
              <a:t>Sensors</a:t>
            </a:r>
            <a:endParaRPr lang="zh-CN" altLang="en-US" dirty="0"/>
          </a:p>
        </p:txBody>
      </p:sp>
      <p:sp>
        <p:nvSpPr>
          <p:cNvPr id="3" name="内容占位符 2"/>
          <p:cNvSpPr>
            <a:spLocks noGrp="1"/>
          </p:cNvSpPr>
          <p:nvPr>
            <p:ph idx="1"/>
          </p:nvPr>
        </p:nvSpPr>
        <p:spPr>
          <a:xfrm>
            <a:off x="457200" y="1066800"/>
            <a:ext cx="8458200" cy="5715000"/>
          </a:xfrm>
        </p:spPr>
        <p:txBody>
          <a:bodyPr>
            <a:noAutofit/>
          </a:bodyPr>
          <a:lstStyle/>
          <a:p>
            <a:r>
              <a:rPr lang="en-US" altLang="zh-CN" sz="2400" dirty="0"/>
              <a:t>Sensors are digital devices that can be used to measure physical properties and transmit the results electronically. Common sensors in school chemistry labs include temperature probes, pH probes, light sensors and conductivity probes. Digital sensors and other devices, such as colorimeters, are convenient because they:</a:t>
            </a:r>
            <a:endParaRPr lang="en-US" altLang="zh-CN" sz="2400" dirty="0"/>
          </a:p>
          <a:p>
            <a:pPr lvl="1"/>
            <a:r>
              <a:rPr lang="en-US" altLang="zh-CN" sz="2100" dirty="0"/>
              <a:t>provide a practical and easy way to measure certain properties that would otherwise require bulky equipment or time-consuming analyses (for example, light sensors or dissolved oxygen sensors)</a:t>
            </a:r>
            <a:endParaRPr lang="en-US" altLang="zh-CN" sz="2100" dirty="0"/>
          </a:p>
          <a:p>
            <a:pPr lvl="1"/>
            <a:r>
              <a:rPr lang="en-US" altLang="zh-CN" sz="2100" dirty="0"/>
              <a:t>often produce more precise results than the alternative equipment or traditional laboratory techniques (for example, pH sensors as compared to acid–base indicators)</a:t>
            </a:r>
            <a:endParaRPr lang="en-US" altLang="zh-CN" sz="2100" dirty="0"/>
          </a:p>
          <a:p>
            <a:pPr lvl="1"/>
            <a:r>
              <a:rPr lang="en-US" altLang="zh-CN" sz="2100" dirty="0"/>
              <a:t>can be connected to data loggers that collect and save large amounts of data at regular intervals.</a:t>
            </a:r>
            <a:endParaRPr lang="en-US" altLang="zh-CN"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762000" y="1318419"/>
            <a:ext cx="7772400" cy="685800"/>
          </a:xfrm>
        </p:spPr>
        <p:txBody>
          <a:bodyPr>
            <a:normAutofit/>
          </a:bodyPr>
          <a:lstStyle/>
          <a:p>
            <a:r>
              <a:rPr lang="en-US" sz="3600" u="sng" dirty="0">
                <a:solidFill>
                  <a:srgbClr val="333333"/>
                </a:solidFill>
              </a:rPr>
              <a:t>Reading the Meniscus</a:t>
            </a:r>
            <a:endParaRPr lang="en-US" sz="3600" u="sng" dirty="0">
              <a:solidFill>
                <a:srgbClr val="333333"/>
              </a:solidFill>
            </a:endParaRPr>
          </a:p>
        </p:txBody>
      </p:sp>
      <p:sp>
        <p:nvSpPr>
          <p:cNvPr id="14339" name="Text Box 3"/>
          <p:cNvSpPr txBox="1">
            <a:spLocks noChangeArrowheads="1"/>
          </p:cNvSpPr>
          <p:nvPr/>
        </p:nvSpPr>
        <p:spPr bwMode="auto">
          <a:xfrm>
            <a:off x="288925" y="2461419"/>
            <a:ext cx="3978275" cy="3046988"/>
          </a:xfrm>
          <a:prstGeom prst="rect">
            <a:avLst/>
          </a:prstGeom>
          <a:noFill/>
          <a:ln w="9525">
            <a:noFill/>
            <a:miter lim="800000"/>
          </a:ln>
          <a:effectLst/>
        </p:spPr>
        <p:txBody>
          <a:bodyPr>
            <a:spAutoFit/>
          </a:bodyPr>
          <a:lstStyle/>
          <a:p>
            <a:r>
              <a:rPr lang="en-US" sz="2400" dirty="0">
                <a:solidFill>
                  <a:srgbClr val="333333"/>
                </a:solidFill>
              </a:rPr>
              <a:t>Usually read volume from the bottom of the </a:t>
            </a:r>
            <a:r>
              <a:rPr lang="en-US" sz="2400" u="sng" dirty="0">
                <a:solidFill>
                  <a:srgbClr val="A50021"/>
                </a:solidFill>
              </a:rPr>
              <a:t>meniscus</a:t>
            </a:r>
            <a:r>
              <a:rPr lang="en-US" sz="2400" dirty="0"/>
              <a:t> (mercury to be the contrary, reading on the top of the meniscus)</a:t>
            </a:r>
            <a:r>
              <a:rPr lang="en-US" sz="2400" dirty="0">
                <a:solidFill>
                  <a:srgbClr val="333333"/>
                </a:solidFill>
              </a:rPr>
              <a:t>. </a:t>
            </a:r>
            <a:endParaRPr lang="en-US" sz="2400" dirty="0">
              <a:solidFill>
                <a:srgbClr val="333333"/>
              </a:solidFill>
            </a:endParaRPr>
          </a:p>
          <a:p>
            <a:r>
              <a:rPr lang="en-US" sz="2400" dirty="0">
                <a:solidFill>
                  <a:srgbClr val="333333"/>
                </a:solidFill>
              </a:rPr>
              <a:t>The meniscus is the curved surface of a liquid in a narrow cylindrical container.</a:t>
            </a:r>
            <a:endParaRPr lang="en-US" sz="2400" dirty="0">
              <a:solidFill>
                <a:srgbClr val="333333"/>
              </a:solidFill>
            </a:endParaRPr>
          </a:p>
        </p:txBody>
      </p:sp>
      <p:pic>
        <p:nvPicPr>
          <p:cNvPr id="14340" name="Picture 4" descr="D:\My Documents\New Chemistry\Lab Powerpoints\Measuring\meniscus.jpg"/>
          <p:cNvPicPr>
            <a:picLocks noChangeAspect="1" noChangeArrowheads="1"/>
          </p:cNvPicPr>
          <p:nvPr/>
        </p:nvPicPr>
        <p:blipFill>
          <a:blip r:embed="rId1" cstate="print"/>
          <a:srcRect/>
          <a:stretch>
            <a:fillRect/>
          </a:stretch>
        </p:blipFill>
        <p:spPr bwMode="auto">
          <a:xfrm>
            <a:off x="4267200" y="2590800"/>
            <a:ext cx="4602163" cy="3454400"/>
          </a:xfrm>
          <a:prstGeom prst="rect">
            <a:avLst/>
          </a:prstGeom>
          <a:ln>
            <a:noFill/>
          </a:ln>
          <a:effectLst>
            <a:outerShdw blurRad="292100" dist="139700" dir="2700000" algn="tl" rotWithShape="0">
              <a:srgbClr val="333333">
                <a:alpha val="65000"/>
              </a:srgbClr>
            </a:outerShdw>
          </a:effectLst>
        </p:spPr>
      </p:pic>
      <p:sp>
        <p:nvSpPr>
          <p:cNvPr id="5" name="标题 1"/>
          <p:cNvSpPr txBox="1"/>
          <p:nvPr/>
        </p:nvSpPr>
        <p:spPr>
          <a:xfrm>
            <a:off x="457200" y="274638"/>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dirty="0"/>
              <a:t>Analogue Instruments</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33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33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339">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3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8" grpId="0"/>
      <p:bldP spid="14339" grpId="0"/>
      <p:bldP spid="5"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626745"/>
            <a:ext cx="8458200" cy="6155055"/>
          </a:xfrm>
        </p:spPr>
        <p:txBody>
          <a:bodyPr>
            <a:noAutofit/>
          </a:bodyPr>
          <a:lstStyle/>
          <a:p>
            <a:r>
              <a:rPr lang="en-US" altLang="zh-CN" sz="2400" dirty="0"/>
              <a:t>However, sensors often require calibration before use. If you are going to use one, find out how to calibrate it by checking the manual first. Colorimeters and pH probes are examples of digital devices that require frequent calibration.</a:t>
            </a:r>
            <a:endParaRPr lang="en-US" altLang="zh-CN" sz="2400" dirty="0"/>
          </a:p>
          <a:p>
            <a:r>
              <a:rPr lang="en-US" altLang="zh-CN" sz="2400" dirty="0"/>
              <a:t>Smart phones also contain sensors, and along with certain apps they can make useful measurements in a chemistry lab. </a:t>
            </a:r>
            <a:endParaRPr lang="en-US" altLang="zh-CN" sz="2400" dirty="0"/>
          </a:p>
          <a:p>
            <a:r>
              <a:rPr lang="en-US" altLang="zh-CN" sz="2400" dirty="0"/>
              <a:t>Because phones are items that people frequently touch and carry outside the laboratory, care must be taken to keep them well away from hazards.</a:t>
            </a:r>
            <a:endParaRPr lang="en-US" altLang="zh-CN" sz="2400" dirty="0"/>
          </a:p>
          <a:p>
            <a:r>
              <a:rPr lang="en-US" altLang="zh-CN" sz="2400" dirty="0"/>
              <a:t>A 3D-printed cuvette holder could be designed for sturdier support of the analyzed sample.</a:t>
            </a:r>
            <a:endParaRPr lang="en-US" altLang="zh-CN"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Spreadsheets (Excel)</a:t>
            </a:r>
            <a:endParaRPr lang="en-US" altLang="zh-CN"/>
          </a:p>
        </p:txBody>
      </p:sp>
      <p:sp>
        <p:nvSpPr>
          <p:cNvPr id="3" name="内容占位符 2"/>
          <p:cNvSpPr>
            <a:spLocks noGrp="1"/>
          </p:cNvSpPr>
          <p:nvPr>
            <p:ph idx="1"/>
          </p:nvPr>
        </p:nvSpPr>
        <p:spPr>
          <a:xfrm>
            <a:off x="457200" y="1600200"/>
            <a:ext cx="8229600" cy="4665980"/>
          </a:xfrm>
        </p:spPr>
        <p:txBody>
          <a:bodyPr>
            <a:normAutofit fontScale="60000"/>
          </a:bodyPr>
          <a:p>
            <a:r>
              <a:rPr lang="zh-CN" altLang="en-US"/>
              <a:t>Spreadsheets are powerful data manipulation and analysis tools that you can</a:t>
            </a:r>
            <a:r>
              <a:rPr lang="en-US" altLang="zh-CN"/>
              <a:t> </a:t>
            </a:r>
            <a:r>
              <a:rPr lang="zh-CN" altLang="en-US"/>
              <a:t>use for entering and processing large amounts of data. Operators, formulas</a:t>
            </a:r>
            <a:r>
              <a:rPr lang="en-US" altLang="zh-CN"/>
              <a:t> </a:t>
            </a:r>
            <a:r>
              <a:rPr lang="zh-CN" altLang="en-US"/>
              <a:t>and functions tell the so</a:t>
            </a:r>
            <a:r>
              <a:rPr lang="en-US" altLang="zh-CN"/>
              <a:t>ft</a:t>
            </a:r>
            <a:r>
              <a:rPr lang="zh-CN" altLang="en-US"/>
              <a:t>ware to perform certain operations. Even with a small</a:t>
            </a:r>
            <a:r>
              <a:rPr lang="en-US" altLang="zh-CN"/>
              <a:t> </a:t>
            </a:r>
            <a:r>
              <a:rPr lang="zh-CN" altLang="en-US"/>
              <a:t>selection of simple operators, spreadsheets will help you to process experimental</a:t>
            </a:r>
            <a:r>
              <a:rPr lang="en-US" altLang="zh-CN"/>
              <a:t> </a:t>
            </a:r>
            <a:r>
              <a:rPr lang="zh-CN" altLang="en-US"/>
              <a:t>data quickly and e</a:t>
            </a:r>
            <a:r>
              <a:rPr lang="en-US" altLang="zh-CN"/>
              <a:t>ffi</a:t>
            </a:r>
            <a:r>
              <a:rPr lang="zh-CN" altLang="en-US"/>
              <a:t>ciently.</a:t>
            </a:r>
            <a:endParaRPr lang="zh-CN" altLang="en-US"/>
          </a:p>
          <a:p>
            <a:r>
              <a:rPr lang="zh-CN" altLang="en-US"/>
              <a:t>Figure 59 shows two screenshots of an Excel spreadsheet. The values in the last</a:t>
            </a:r>
            <a:r>
              <a:rPr lang="en-US" altLang="zh-CN"/>
              <a:t> </a:t>
            </a:r>
            <a:r>
              <a:rPr lang="zh-CN" altLang="en-US"/>
              <a:t>two columns shown in the </a:t>
            </a:r>
            <a:r>
              <a:rPr lang="en-US" altLang="zh-CN"/>
              <a:t>fi</a:t>
            </a:r>
            <a:r>
              <a:rPr lang="zh-CN" altLang="en-US"/>
              <a:t>rst screenshot have been calculated automatically</a:t>
            </a:r>
            <a:r>
              <a:rPr lang="en-US" altLang="zh-CN"/>
              <a:t> </a:t>
            </a:r>
            <a:r>
              <a:rPr lang="zh-CN" altLang="en-US"/>
              <a:t>using the formulas shown in the same columns of the second screenshot.</a:t>
            </a:r>
            <a:endParaRPr lang="zh-CN" altLang="en-US"/>
          </a:p>
          <a:p>
            <a:r>
              <a:rPr lang="zh-CN" altLang="en-US"/>
              <a:t>Note that each formula in Excel begins with an equal sign (=) followed by cell</a:t>
            </a:r>
            <a:r>
              <a:rPr lang="en-US" altLang="zh-CN"/>
              <a:t> </a:t>
            </a:r>
            <a:r>
              <a:rPr lang="zh-CN" altLang="en-US"/>
              <a:t>references (e.g. E7) and operators, such as multiplication (*) and division (/).</a:t>
            </a:r>
            <a:endParaRPr lang="zh-CN" altLang="en-US"/>
          </a:p>
          <a:p>
            <a:r>
              <a:rPr lang="zh-CN" altLang="en-US"/>
              <a:t>Brackets are used to change the order of operations. Note that all processed</a:t>
            </a:r>
            <a:r>
              <a:rPr lang="en-US" altLang="zh-CN"/>
              <a:t> </a:t>
            </a:r>
            <a:r>
              <a:rPr lang="zh-CN" altLang="en-US"/>
              <a:t>values should be strictly numerical because most operators in Excel do not</a:t>
            </a:r>
            <a:r>
              <a:rPr lang="en-US" altLang="zh-CN"/>
              <a:t> </a:t>
            </a:r>
            <a:r>
              <a:rPr lang="zh-CN" altLang="en-US"/>
              <a:t>recognize numbers that are entered into the same cell as letters.</a:t>
            </a:r>
            <a:endParaRPr lang="zh-CN" altLang="en-US"/>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nvPicPr>
        <p:blipFill>
          <a:blip r:embed="rId1"/>
          <a:stretch>
            <a:fillRect/>
          </a:stretch>
        </p:blipFill>
        <p:spPr>
          <a:xfrm>
            <a:off x="152400" y="457200"/>
            <a:ext cx="8769985" cy="4210050"/>
          </a:xfrm>
          <a:prstGeom prst="rect">
            <a:avLst/>
          </a:prstGeom>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nvPicPr>
        <p:blipFill>
          <a:blip r:embed="rId1"/>
          <a:stretch>
            <a:fillRect/>
          </a:stretch>
        </p:blipFill>
        <p:spPr>
          <a:xfrm>
            <a:off x="456565" y="76200"/>
            <a:ext cx="8230235" cy="6694170"/>
          </a:xfrm>
          <a:prstGeom prst="rect">
            <a:avLst/>
          </a:prstGeom>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457200" y="762000"/>
            <a:ext cx="8229600" cy="5530215"/>
          </a:xfrm>
        </p:spPr>
        <p:txBody>
          <a:bodyPr>
            <a:normAutofit fontScale="80000"/>
          </a:bodyPr>
          <a:p>
            <a:r>
              <a:rPr lang="zh-CN" altLang="en-US"/>
              <a:t>More advanced spreadsheet functions that you might want to explore next could</a:t>
            </a:r>
            <a:r>
              <a:rPr lang="en-US" altLang="zh-CN"/>
              <a:t> </a:t>
            </a:r>
            <a:r>
              <a:rPr lang="zh-CN" altLang="en-US"/>
              <a:t>involve sorting data, conditional formatting, inserting scroll bars, vertical lookup,</a:t>
            </a:r>
            <a:r>
              <a:rPr lang="en-US" altLang="zh-CN"/>
              <a:t> </a:t>
            </a:r>
            <a:r>
              <a:rPr lang="zh-CN" altLang="en-US"/>
              <a:t>recording macros, etc.</a:t>
            </a:r>
            <a:endParaRPr lang="zh-CN" altLang="en-US"/>
          </a:p>
          <a:p>
            <a:r>
              <a:rPr lang="zh-CN" altLang="en-US"/>
              <a:t>You can easily plot various types of graphs in spreadsheets. Remember to include</a:t>
            </a:r>
            <a:r>
              <a:rPr lang="en-US" altLang="zh-CN"/>
              <a:t> </a:t>
            </a:r>
            <a:r>
              <a:rPr lang="zh-CN" altLang="en-US"/>
              <a:t>all the features of good-quality graphs.</a:t>
            </a:r>
            <a:endParaRPr lang="zh-CN" altLang="en-US"/>
          </a:p>
          <a:p>
            <a:r>
              <a:rPr lang="zh-CN" altLang="en-US"/>
              <a:t>Most spreadsheets and graphing so</a:t>
            </a:r>
            <a:r>
              <a:rPr lang="en-US" altLang="zh-CN"/>
              <a:t>ft</a:t>
            </a:r>
            <a:r>
              <a:rPr lang="zh-CN" altLang="en-US"/>
              <a:t>ware packages can be used to plot a simple</a:t>
            </a:r>
            <a:r>
              <a:rPr lang="en-US" altLang="zh-CN"/>
              <a:t> </a:t>
            </a:r>
            <a:r>
              <a:rPr lang="zh-CN" altLang="en-US"/>
              <a:t>scatter plot, line of best </a:t>
            </a:r>
            <a:r>
              <a:rPr lang="en-US" altLang="zh-CN"/>
              <a:t>fi</a:t>
            </a:r>
            <a:r>
              <a:rPr lang="zh-CN" altLang="en-US"/>
              <a:t>t and error bars. </a:t>
            </a:r>
            <a:endParaRPr lang="zh-CN" altLang="en-US"/>
          </a:p>
          <a:p>
            <a:r>
              <a:rPr lang="en-US"/>
              <a:t>P</a:t>
            </a:r>
            <a:r>
              <a:rPr lang="zh-CN" altLang="en-US"/>
              <a:t>lot</a:t>
            </a:r>
            <a:r>
              <a:rPr lang="en-US" altLang="zh-CN"/>
              <a:t>ting</a:t>
            </a:r>
            <a:r>
              <a:rPr lang="zh-CN" altLang="en-US"/>
              <a:t> di</a:t>
            </a:r>
            <a:r>
              <a:rPr lang="en-US" altLang="zh-CN"/>
              <a:t>ff</a:t>
            </a:r>
            <a:r>
              <a:rPr lang="zh-CN" altLang="en-US"/>
              <a:t>erent error</a:t>
            </a:r>
            <a:r>
              <a:rPr lang="en-US" altLang="zh-CN"/>
              <a:t> </a:t>
            </a:r>
            <a:r>
              <a:rPr lang="zh-CN" altLang="en-US"/>
              <a:t>bars on each point, drawing curves of best </a:t>
            </a:r>
            <a:r>
              <a:rPr lang="en-US" altLang="zh-CN"/>
              <a:t>fi</a:t>
            </a:r>
            <a:r>
              <a:rPr lang="zh-CN" altLang="en-US"/>
              <a:t>t, </a:t>
            </a:r>
            <a:r>
              <a:rPr lang="en-US" altLang="zh-CN"/>
              <a:t>and</a:t>
            </a:r>
            <a:r>
              <a:rPr lang="zh-CN" altLang="en-US"/>
              <a:t> omitting certain points from the</a:t>
            </a:r>
            <a:r>
              <a:rPr lang="en-US" altLang="zh-CN"/>
              <a:t> </a:t>
            </a:r>
            <a:r>
              <a:rPr lang="zh-CN" altLang="en-US"/>
              <a:t>line of best </a:t>
            </a:r>
            <a:r>
              <a:rPr lang="en-US" altLang="zh-CN"/>
              <a:t>fi</a:t>
            </a:r>
            <a:r>
              <a:rPr lang="zh-CN" altLang="en-US"/>
              <a:t>t</a:t>
            </a:r>
            <a:r>
              <a:rPr lang="en-US" altLang="zh-CN"/>
              <a:t> are also functions that can be used in Excel</a:t>
            </a:r>
            <a:r>
              <a:rPr lang="zh-CN" altLang="en-US"/>
              <a:t>. </a:t>
            </a:r>
            <a:endParaRPr lang="zh-CN" altLang="en-US"/>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内容占位符 3"/>
          <p:cNvPicPr>
            <a:picLocks noChangeAspect="1"/>
          </p:cNvPicPr>
          <p:nvPr>
            <p:ph idx="1"/>
          </p:nvPr>
        </p:nvPicPr>
        <p:blipFill>
          <a:blip r:embed="rId1"/>
          <a:stretch>
            <a:fillRect/>
          </a:stretch>
        </p:blipFill>
        <p:spPr>
          <a:xfrm>
            <a:off x="228600" y="381000"/>
            <a:ext cx="5511800" cy="3732530"/>
          </a:xfrm>
          <a:prstGeom prst="rect">
            <a:avLst/>
          </a:prstGeom>
        </p:spPr>
      </p:pic>
      <p:pic>
        <p:nvPicPr>
          <p:cNvPr id="5" name="图片 4"/>
          <p:cNvPicPr>
            <a:picLocks noChangeAspect="1"/>
          </p:cNvPicPr>
          <p:nvPr/>
        </p:nvPicPr>
        <p:blipFill>
          <a:blip r:embed="rId2"/>
          <a:stretch>
            <a:fillRect/>
          </a:stretch>
        </p:blipFill>
        <p:spPr>
          <a:xfrm>
            <a:off x="3435985" y="3429000"/>
            <a:ext cx="5427980" cy="3213100"/>
          </a:xfrm>
          <a:prstGeom prst="rect">
            <a:avLst/>
          </a:prstGeom>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274955"/>
            <a:ext cx="8229600" cy="793115"/>
          </a:xfrm>
        </p:spPr>
        <p:txBody>
          <a:bodyPr/>
          <a:p>
            <a:r>
              <a:rPr lang="en-US" altLang="zh-CN"/>
              <a:t>Databases</a:t>
            </a:r>
            <a:endParaRPr lang="en-US" altLang="zh-CN"/>
          </a:p>
        </p:txBody>
      </p:sp>
      <p:sp>
        <p:nvSpPr>
          <p:cNvPr id="3" name="内容占位符 2"/>
          <p:cNvSpPr>
            <a:spLocks noGrp="1"/>
          </p:cNvSpPr>
          <p:nvPr>
            <p:ph idx="1"/>
          </p:nvPr>
        </p:nvSpPr>
        <p:spPr>
          <a:xfrm>
            <a:off x="457200" y="1226820"/>
            <a:ext cx="8229600" cy="4899660"/>
          </a:xfrm>
        </p:spPr>
        <p:txBody>
          <a:bodyPr>
            <a:normAutofit fontScale="60000"/>
          </a:bodyPr>
          <a:p>
            <a:r>
              <a:rPr lang="zh-CN" altLang="en-US"/>
              <a:t>Databases are digital repositories of large amounts of information, all organized</a:t>
            </a:r>
            <a:r>
              <a:rPr lang="en-US" altLang="zh-CN"/>
              <a:t> </a:t>
            </a:r>
            <a:r>
              <a:rPr lang="zh-CN" altLang="en-US"/>
              <a:t>to facilitate retrieval and continuous updates. In chemistry you might use</a:t>
            </a:r>
            <a:r>
              <a:rPr lang="en-US" altLang="zh-CN"/>
              <a:t> </a:t>
            </a:r>
            <a:r>
              <a:rPr lang="zh-CN" altLang="en-US"/>
              <a:t>databases to gather information on:</a:t>
            </a:r>
            <a:endParaRPr lang="zh-CN" altLang="en-US"/>
          </a:p>
          <a:p>
            <a:pPr lvl="1"/>
            <a:r>
              <a:rPr lang="zh-CN" altLang="en-US"/>
              <a:t>Elements and their properties (e.g. WebElements, created by Mark Winter at</a:t>
            </a:r>
            <a:r>
              <a:rPr lang="en-US" altLang="zh-CN"/>
              <a:t> </a:t>
            </a:r>
            <a:r>
              <a:rPr lang="zh-CN" altLang="en-US"/>
              <a:t>the University of She</a:t>
            </a:r>
            <a:r>
              <a:rPr lang="en-US" altLang="zh-CN"/>
              <a:t>fi</a:t>
            </a:r>
            <a:r>
              <a:rPr lang="zh-CN" altLang="en-US"/>
              <a:t>eld, UK)</a:t>
            </a:r>
            <a:endParaRPr lang="zh-CN" altLang="en-US"/>
          </a:p>
          <a:p>
            <a:pPr lvl="1"/>
            <a:r>
              <a:rPr lang="zh-CN" altLang="en-US"/>
              <a:t>Physical properties (e.g. Chemspider, created by the Royal Society of</a:t>
            </a:r>
            <a:r>
              <a:rPr lang="en-US" altLang="zh-CN"/>
              <a:t> </a:t>
            </a:r>
            <a:r>
              <a:rPr lang="zh-CN" altLang="en-US"/>
              <a:t>Chemistry, UK)</a:t>
            </a:r>
            <a:endParaRPr lang="zh-CN" altLang="en-US"/>
          </a:p>
          <a:p>
            <a:pPr lvl="1"/>
            <a:r>
              <a:rPr lang="zh-CN" altLang="en-US"/>
              <a:t>Energetics data (e.g. NIST Chemistry WebBook, edited by Linstrom and</a:t>
            </a:r>
            <a:r>
              <a:rPr lang="en-US" altLang="zh-CN"/>
              <a:t> </a:t>
            </a:r>
            <a:r>
              <a:rPr lang="zh-CN" altLang="en-US"/>
              <a:t>Mallard at the National Institute of Standards and Technology, USA)</a:t>
            </a:r>
            <a:endParaRPr lang="zh-CN" altLang="en-US"/>
          </a:p>
          <a:p>
            <a:pPr lvl="1"/>
            <a:r>
              <a:rPr lang="zh-CN" altLang="en-US"/>
              <a:t>Spectral data (e.g. SDBSWeb, created by the National Institute of Advanced</a:t>
            </a:r>
            <a:r>
              <a:rPr lang="en-US" altLang="zh-CN"/>
              <a:t> </a:t>
            </a:r>
            <a:r>
              <a:rPr lang="zh-CN" altLang="en-US"/>
              <a:t>Industrial Science and Technology, Japan) </a:t>
            </a:r>
            <a:endParaRPr lang="zh-CN" altLang="en-US"/>
          </a:p>
          <a:p>
            <a:pPr lvl="1"/>
            <a:r>
              <a:rPr lang="zh-CN" altLang="en-US"/>
              <a:t>Molecular geometry data (e.g. CoolMolecules, created by Hanson et al. at</a:t>
            </a:r>
            <a:r>
              <a:rPr lang="en-US" altLang="zh-CN"/>
              <a:t> </a:t>
            </a:r>
            <a:r>
              <a:rPr lang="zh-CN" altLang="en-US"/>
              <a:t>St. Olaf College and Washington State University, USA).</a:t>
            </a:r>
            <a:endParaRPr lang="zh-CN" altLang="en-US"/>
          </a:p>
          <a:p>
            <a:pPr lvl="1"/>
            <a:r>
              <a:rPr lang="en-US" altLang="zh-CN"/>
              <a:t>Almost all combined data (e.g. Lange’s Handbook of Chemistry, edited by James Speight at MgGraw-Hill companies, USA)</a:t>
            </a:r>
            <a:endParaRPr lang="en-US" altLang="zh-CN"/>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457200" y="1037590"/>
            <a:ext cx="8229600" cy="5088890"/>
          </a:xfrm>
        </p:spPr>
        <p:txBody>
          <a:bodyPr>
            <a:normAutofit fontScale="80000"/>
          </a:bodyPr>
          <a:p>
            <a:r>
              <a:rPr lang="zh-CN" altLang="en-US"/>
              <a:t>You may use databases to look up two or three entries at a time, but sometimes</a:t>
            </a:r>
            <a:r>
              <a:rPr lang="en-US" altLang="zh-CN"/>
              <a:t> </a:t>
            </a:r>
            <a:r>
              <a:rPr lang="zh-CN" altLang="en-US"/>
              <a:t>you will conduct more complex database investigations involving large amounts</a:t>
            </a:r>
            <a:r>
              <a:rPr lang="en-US" altLang="zh-CN"/>
              <a:t> </a:t>
            </a:r>
            <a:r>
              <a:rPr lang="zh-CN" altLang="en-US"/>
              <a:t>of data. </a:t>
            </a:r>
            <a:endParaRPr lang="zh-CN" altLang="en-US"/>
          </a:p>
          <a:p>
            <a:r>
              <a:rPr lang="zh-CN" altLang="en-US"/>
              <a:t>These tips will help you when extracting data from databases as part of</a:t>
            </a:r>
            <a:r>
              <a:rPr lang="en-US" altLang="zh-CN"/>
              <a:t> </a:t>
            </a:r>
            <a:r>
              <a:rPr lang="zh-CN" altLang="en-US"/>
              <a:t>extended investigations:</a:t>
            </a:r>
            <a:endParaRPr lang="zh-CN" altLang="en-US"/>
          </a:p>
          <a:p>
            <a:pPr lvl="1"/>
            <a:r>
              <a:rPr lang="zh-CN" altLang="en-US"/>
              <a:t>Spend some time exploring the database to get a sense of the types of data</a:t>
            </a:r>
            <a:r>
              <a:rPr lang="en-US" altLang="zh-CN"/>
              <a:t> </a:t>
            </a:r>
            <a:r>
              <a:rPr lang="zh-CN" altLang="en-US"/>
              <a:t>that are available.</a:t>
            </a:r>
            <a:endParaRPr lang="zh-CN" altLang="en-US"/>
          </a:p>
          <a:p>
            <a:pPr lvl="1"/>
            <a:r>
              <a:rPr lang="zh-CN" altLang="en-US"/>
              <a:t>Make a note of the search terms and search parameters you can use.</a:t>
            </a:r>
            <a:endParaRPr lang="zh-CN" altLang="en-US"/>
          </a:p>
          <a:p>
            <a:pPr lvl="1"/>
            <a:r>
              <a:rPr lang="zh-CN" altLang="en-US"/>
              <a:t>Organize the data you collect into a spreadsheet as you go along.</a:t>
            </a:r>
            <a:endParaRPr lang="zh-CN" altLang="en-US"/>
          </a:p>
          <a:p>
            <a:pPr lvl="1"/>
            <a:r>
              <a:rPr lang="zh-CN" altLang="en-US"/>
              <a:t>Many databases cite the original information source, so you should note this</a:t>
            </a:r>
            <a:r>
              <a:rPr lang="en-US" altLang="zh-CN"/>
              <a:t> </a:t>
            </a:r>
            <a:r>
              <a:rPr lang="zh-CN" altLang="en-US"/>
              <a:t>as well as the reference to the databas</a:t>
            </a:r>
            <a:r>
              <a:rPr lang="en-US" altLang="zh-CN"/>
              <a:t>e itself.</a:t>
            </a:r>
            <a:endParaRPr lang="en-US" altLang="zh-CN"/>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内容占位符 3"/>
          <p:cNvPicPr>
            <a:picLocks noChangeAspect="1"/>
          </p:cNvPicPr>
          <p:nvPr>
            <p:ph idx="1"/>
          </p:nvPr>
        </p:nvPicPr>
        <p:blipFill>
          <a:blip r:embed="rId1"/>
          <a:stretch>
            <a:fillRect/>
          </a:stretch>
        </p:blipFill>
        <p:spPr>
          <a:xfrm>
            <a:off x="654050" y="685800"/>
            <a:ext cx="7835265" cy="4526280"/>
          </a:xfrm>
          <a:prstGeom prst="rect">
            <a:avLst/>
          </a:prstGeom>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Modelling</a:t>
            </a:r>
            <a:endParaRPr lang="zh-CN" altLang="en-US"/>
          </a:p>
        </p:txBody>
      </p:sp>
      <p:sp>
        <p:nvSpPr>
          <p:cNvPr id="3" name="内容占位符 2"/>
          <p:cNvSpPr>
            <a:spLocks noGrp="1"/>
          </p:cNvSpPr>
          <p:nvPr>
            <p:ph idx="1"/>
          </p:nvPr>
        </p:nvSpPr>
        <p:spPr/>
        <p:txBody>
          <a:bodyPr>
            <a:normAutofit fontScale="70000"/>
          </a:bodyPr>
          <a:p>
            <a:r>
              <a:rPr lang="zh-CN" altLang="en-US"/>
              <a:t>You have already come across models</a:t>
            </a:r>
            <a:r>
              <a:rPr lang="en-US" altLang="zh-CN"/>
              <a:t> </a:t>
            </a:r>
            <a:r>
              <a:rPr lang="zh-CN" altLang="en-US"/>
              <a:t>in your</a:t>
            </a:r>
            <a:r>
              <a:rPr lang="en-US" altLang="zh-CN"/>
              <a:t> </a:t>
            </a:r>
            <a:r>
              <a:rPr lang="zh-CN" altLang="en-US"/>
              <a:t>study of chemistry, for instance the</a:t>
            </a:r>
            <a:r>
              <a:rPr lang="en-US" altLang="zh-CN"/>
              <a:t> </a:t>
            </a:r>
            <a:r>
              <a:rPr lang="zh-CN" altLang="en-US"/>
              <a:t>ideal gas model, or atomic models. </a:t>
            </a:r>
            <a:endParaRPr lang="zh-CN" altLang="en-US"/>
          </a:p>
          <a:p>
            <a:r>
              <a:rPr lang="zh-CN" altLang="en-US"/>
              <a:t>Scatter graphs help us model the relationship</a:t>
            </a:r>
            <a:r>
              <a:rPr lang="en-US" altLang="zh-CN"/>
              <a:t> </a:t>
            </a:r>
            <a:r>
              <a:rPr lang="zh-CN" altLang="en-US"/>
              <a:t>between two variables. </a:t>
            </a:r>
            <a:endParaRPr lang="zh-CN" altLang="en-US"/>
          </a:p>
          <a:p>
            <a:r>
              <a:rPr lang="zh-CN" altLang="en-US"/>
              <a:t>With the aid of technology,</a:t>
            </a:r>
            <a:r>
              <a:rPr lang="en-US" altLang="zh-CN"/>
              <a:t> </a:t>
            </a:r>
            <a:r>
              <a:rPr lang="zh-CN" altLang="en-US"/>
              <a:t>scientists can model the structure and reactivity of intricate chemical phenomena.</a:t>
            </a:r>
            <a:endParaRPr lang="zh-CN" altLang="en-US"/>
          </a:p>
          <a:p>
            <a:r>
              <a:rPr lang="zh-CN" altLang="en-US"/>
              <a:t>The best way to develop a model is</a:t>
            </a:r>
            <a:r>
              <a:rPr lang="en-US" altLang="zh-CN"/>
              <a:t> </a:t>
            </a:r>
            <a:r>
              <a:rPr lang="zh-CN" altLang="en-US"/>
              <a:t>to start with a simple relationship or concept</a:t>
            </a:r>
            <a:r>
              <a:rPr lang="en-US" altLang="zh-CN"/>
              <a:t> </a:t>
            </a:r>
            <a:r>
              <a:rPr lang="zh-CN" altLang="en-US"/>
              <a:t>and build up from there. Here we will look at two examples of modelling tasks</a:t>
            </a:r>
            <a:r>
              <a:rPr lang="en-US" altLang="zh-CN"/>
              <a:t> </a:t>
            </a:r>
            <a:r>
              <a:rPr lang="zh-CN" altLang="en-US"/>
              <a:t>that</a:t>
            </a:r>
            <a:r>
              <a:rPr lang="en-US" altLang="zh-CN"/>
              <a:t> </a:t>
            </a:r>
            <a:r>
              <a:rPr lang="zh-CN" altLang="en-US"/>
              <a:t>are facilitated by technology:</a:t>
            </a:r>
            <a:r>
              <a:rPr lang="en-US" altLang="zh-CN"/>
              <a:t> </a:t>
            </a:r>
            <a:r>
              <a:rPr lang="zh-CN" altLang="en-US"/>
              <a:t>spreadsheet modelling and molecular mechanics.</a:t>
            </a:r>
            <a:endParaRPr lang="zh-CN" alt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685800" y="304800"/>
            <a:ext cx="7772400" cy="457200"/>
          </a:xfrm>
        </p:spPr>
        <p:txBody>
          <a:bodyPr>
            <a:normAutofit fontScale="90000"/>
          </a:bodyPr>
          <a:lstStyle/>
          <a:p>
            <a:r>
              <a:rPr lang="en-US" sz="3200" dirty="0">
                <a:solidFill>
                  <a:srgbClr val="333333"/>
                </a:solidFill>
              </a:rPr>
              <a:t>Avoid parallax errors</a:t>
            </a:r>
            <a:endParaRPr lang="en-US" sz="3200" dirty="0">
              <a:solidFill>
                <a:srgbClr val="333333"/>
              </a:solidFill>
            </a:endParaRPr>
          </a:p>
        </p:txBody>
      </p:sp>
      <p:pic>
        <p:nvPicPr>
          <p:cNvPr id="15363" name="Picture 3" descr="D:\My Documents\New Chemistry\Lab Powerpoints\Measuring\meniscus_right.jpg"/>
          <p:cNvPicPr>
            <a:picLocks noChangeAspect="1" noChangeArrowheads="1"/>
          </p:cNvPicPr>
          <p:nvPr/>
        </p:nvPicPr>
        <p:blipFill>
          <a:blip r:embed="rId1" cstate="print"/>
          <a:srcRect/>
          <a:stretch>
            <a:fillRect/>
          </a:stretch>
        </p:blipFill>
        <p:spPr bwMode="auto">
          <a:xfrm>
            <a:off x="4876800" y="2057400"/>
            <a:ext cx="4064000" cy="3048000"/>
          </a:xfrm>
          <a:prstGeom prst="rect">
            <a:avLst/>
          </a:prstGeom>
          <a:ln>
            <a:noFill/>
          </a:ln>
          <a:effectLst>
            <a:outerShdw blurRad="292100" dist="139700" dir="2700000" algn="tl" rotWithShape="0">
              <a:srgbClr val="333333">
                <a:alpha val="65000"/>
              </a:srgbClr>
            </a:outerShdw>
          </a:effectLst>
        </p:spPr>
      </p:pic>
      <p:pic>
        <p:nvPicPr>
          <p:cNvPr id="15364" name="Picture 4" descr="D:\My Documents\New Chemistry\Lab Powerpoints\Measuring\meniscus_wrong.jpg"/>
          <p:cNvPicPr>
            <a:picLocks noChangeAspect="1" noChangeArrowheads="1"/>
          </p:cNvPicPr>
          <p:nvPr/>
        </p:nvPicPr>
        <p:blipFill>
          <a:blip r:embed="rId2" cstate="print"/>
          <a:srcRect/>
          <a:stretch>
            <a:fillRect/>
          </a:stretch>
        </p:blipFill>
        <p:spPr bwMode="auto">
          <a:xfrm>
            <a:off x="304800" y="2057400"/>
            <a:ext cx="4064000" cy="3048000"/>
          </a:xfrm>
          <a:prstGeom prst="rect">
            <a:avLst/>
          </a:prstGeom>
          <a:ln>
            <a:noFill/>
          </a:ln>
          <a:effectLst>
            <a:outerShdw blurRad="292100" dist="139700" dir="2700000" algn="tl" rotWithShape="0">
              <a:srgbClr val="333333">
                <a:alpha val="65000"/>
              </a:srgbClr>
            </a:outerShdw>
          </a:effectLst>
        </p:spPr>
      </p:pic>
      <p:sp>
        <p:nvSpPr>
          <p:cNvPr id="15365" name="Text Box 5"/>
          <p:cNvSpPr txBox="1">
            <a:spLocks noChangeArrowheads="1"/>
          </p:cNvSpPr>
          <p:nvPr/>
        </p:nvSpPr>
        <p:spPr bwMode="auto">
          <a:xfrm>
            <a:off x="533400" y="838200"/>
            <a:ext cx="8169275" cy="830997"/>
          </a:xfrm>
          <a:prstGeom prst="rect">
            <a:avLst/>
          </a:prstGeom>
          <a:noFill/>
          <a:ln w="9525">
            <a:noFill/>
            <a:miter lim="800000"/>
          </a:ln>
          <a:effectLst/>
        </p:spPr>
        <p:txBody>
          <a:bodyPr>
            <a:spAutoFit/>
          </a:bodyPr>
          <a:lstStyle/>
          <a:p>
            <a:r>
              <a:rPr lang="en-US" sz="2400" u="sng" dirty="0">
                <a:solidFill>
                  <a:srgbClr val="A50021"/>
                </a:solidFill>
              </a:rPr>
              <a:t>Parallax</a:t>
            </a:r>
            <a:r>
              <a:rPr lang="en-US" sz="2400" dirty="0">
                <a:solidFill>
                  <a:srgbClr val="A50021"/>
                </a:solidFill>
              </a:rPr>
              <a:t> </a:t>
            </a:r>
            <a:r>
              <a:rPr lang="en-US" sz="2400" u="sng" dirty="0">
                <a:solidFill>
                  <a:srgbClr val="A50021"/>
                </a:solidFill>
              </a:rPr>
              <a:t>errors</a:t>
            </a:r>
            <a:r>
              <a:rPr lang="en-US" sz="2400" dirty="0">
                <a:solidFill>
                  <a:srgbClr val="A50021"/>
                </a:solidFill>
              </a:rPr>
              <a:t> </a:t>
            </a:r>
            <a:r>
              <a:rPr lang="en-US" sz="2400" dirty="0">
                <a:solidFill>
                  <a:srgbClr val="333333"/>
                </a:solidFill>
              </a:rPr>
              <a:t>arise when a meniscus or needle is viewed from an angle rather than from straight-on at eye level.</a:t>
            </a:r>
            <a:endParaRPr lang="en-US" sz="2400" dirty="0">
              <a:solidFill>
                <a:srgbClr val="333333"/>
              </a:solidFill>
            </a:endParaRPr>
          </a:p>
        </p:txBody>
      </p:sp>
      <p:sp>
        <p:nvSpPr>
          <p:cNvPr id="15366" name="Text Box 6"/>
          <p:cNvSpPr txBox="1">
            <a:spLocks noChangeArrowheads="1"/>
          </p:cNvSpPr>
          <p:nvPr/>
        </p:nvSpPr>
        <p:spPr bwMode="auto">
          <a:xfrm>
            <a:off x="5165725" y="5165725"/>
            <a:ext cx="3825875" cy="1006475"/>
          </a:xfrm>
          <a:prstGeom prst="rect">
            <a:avLst/>
          </a:prstGeom>
          <a:noFill/>
          <a:ln w="9525">
            <a:noFill/>
            <a:miter lim="800000"/>
          </a:ln>
          <a:effectLst/>
        </p:spPr>
        <p:txBody>
          <a:bodyPr>
            <a:spAutoFit/>
          </a:bodyPr>
          <a:lstStyle/>
          <a:p>
            <a:pPr algn="ctr"/>
            <a:r>
              <a:rPr lang="en-US" sz="2000" dirty="0">
                <a:solidFill>
                  <a:srgbClr val="333333"/>
                </a:solidFill>
              </a:rPr>
              <a:t>Correct: Viewing the meniscus</a:t>
            </a:r>
            <a:br>
              <a:rPr lang="en-US" sz="2000" dirty="0">
                <a:solidFill>
                  <a:srgbClr val="333333"/>
                </a:solidFill>
              </a:rPr>
            </a:br>
            <a:r>
              <a:rPr lang="en-US" sz="2000" dirty="0">
                <a:solidFill>
                  <a:srgbClr val="333333"/>
                </a:solidFill>
              </a:rPr>
              <a:t>at eye level</a:t>
            </a:r>
            <a:endParaRPr lang="en-US" sz="2000" dirty="0">
              <a:solidFill>
                <a:srgbClr val="333333"/>
              </a:solidFill>
            </a:endParaRPr>
          </a:p>
        </p:txBody>
      </p:sp>
      <p:sp>
        <p:nvSpPr>
          <p:cNvPr id="15367" name="Text Box 7"/>
          <p:cNvSpPr txBox="1">
            <a:spLocks noChangeArrowheads="1"/>
          </p:cNvSpPr>
          <p:nvPr/>
        </p:nvSpPr>
        <p:spPr bwMode="auto">
          <a:xfrm>
            <a:off x="304800" y="5165725"/>
            <a:ext cx="4054475" cy="1006475"/>
          </a:xfrm>
          <a:prstGeom prst="rect">
            <a:avLst/>
          </a:prstGeom>
          <a:noFill/>
          <a:ln w="9525">
            <a:noFill/>
            <a:miter lim="800000"/>
          </a:ln>
          <a:effectLst/>
        </p:spPr>
        <p:txBody>
          <a:bodyPr>
            <a:spAutoFit/>
          </a:bodyPr>
          <a:lstStyle/>
          <a:p>
            <a:pPr algn="ctr"/>
            <a:r>
              <a:rPr lang="en-US" sz="2000" dirty="0">
                <a:solidFill>
                  <a:srgbClr val="333333"/>
                </a:solidFill>
              </a:rPr>
              <a:t>Incorrect: viewing the meniscus</a:t>
            </a:r>
            <a:br>
              <a:rPr lang="en-US" sz="2000" dirty="0">
                <a:solidFill>
                  <a:srgbClr val="333333"/>
                </a:solidFill>
              </a:rPr>
            </a:br>
            <a:r>
              <a:rPr lang="en-US" sz="2000" dirty="0">
                <a:solidFill>
                  <a:srgbClr val="333333"/>
                </a:solidFill>
              </a:rPr>
              <a:t>from an angle</a:t>
            </a:r>
            <a:endParaRPr lang="en-US" sz="2000" dirty="0">
              <a:solidFill>
                <a:srgbClr val="333333"/>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5365"/>
                                        </p:tgtEl>
                                        <p:attrNameLst>
                                          <p:attrName>style.visibility</p:attrName>
                                        </p:attrNameLst>
                                      </p:cBhvr>
                                      <p:to>
                                        <p:strVal val="visible"/>
                                      </p:to>
                                    </p:set>
                                    <p:animEffect transition="in" filter="dissolve">
                                      <p:cBhvr>
                                        <p:cTn id="7" dur="500"/>
                                        <p:tgtEl>
                                          <p:spTgt spid="15365"/>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15364"/>
                                        </p:tgtEl>
                                        <p:attrNameLst>
                                          <p:attrName>style.visibility</p:attrName>
                                        </p:attrNameLst>
                                      </p:cBhvr>
                                      <p:to>
                                        <p:strVal val="visible"/>
                                      </p:to>
                                    </p:set>
                                    <p:animEffect transition="in" filter="checkerboard(across)">
                                      <p:cBhvr>
                                        <p:cTn id="12" dur="500"/>
                                        <p:tgtEl>
                                          <p:spTgt spid="15364"/>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grpId="0" nodeType="clickEffect">
                                  <p:stCondLst>
                                    <p:cond delay="0"/>
                                  </p:stCondLst>
                                  <p:childTnLst>
                                    <p:set>
                                      <p:cBhvr>
                                        <p:cTn id="16" dur="1" fill="hold">
                                          <p:stCondLst>
                                            <p:cond delay="0"/>
                                          </p:stCondLst>
                                        </p:cTn>
                                        <p:tgtEl>
                                          <p:spTgt spid="15367"/>
                                        </p:tgtEl>
                                        <p:attrNameLst>
                                          <p:attrName>style.visibility</p:attrName>
                                        </p:attrNameLst>
                                      </p:cBhvr>
                                      <p:to>
                                        <p:strVal val="visible"/>
                                      </p:to>
                                    </p:set>
                                    <p:anim calcmode="lin" valueType="num">
                                      <p:cBhvr additive="base">
                                        <p:cTn id="17" dur="500" fill="hold"/>
                                        <p:tgtEl>
                                          <p:spTgt spid="15367"/>
                                        </p:tgtEl>
                                        <p:attrNameLst>
                                          <p:attrName>ppt_x</p:attrName>
                                        </p:attrNameLst>
                                      </p:cBhvr>
                                      <p:tavLst>
                                        <p:tav tm="0">
                                          <p:val>
                                            <p:strVal val="0-#ppt_w/2"/>
                                          </p:val>
                                        </p:tav>
                                        <p:tav tm="100000">
                                          <p:val>
                                            <p:strVal val="#ppt_x"/>
                                          </p:val>
                                        </p:tav>
                                      </p:tavLst>
                                    </p:anim>
                                    <p:anim calcmode="lin" valueType="num">
                                      <p:cBhvr additive="base">
                                        <p:cTn id="18" dur="500" fill="hold"/>
                                        <p:tgtEl>
                                          <p:spTgt spid="15367"/>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5" presetClass="entr" presetSubtype="10" fill="hold" nodeType="clickEffect">
                                  <p:stCondLst>
                                    <p:cond delay="0"/>
                                  </p:stCondLst>
                                  <p:childTnLst>
                                    <p:set>
                                      <p:cBhvr>
                                        <p:cTn id="22" dur="1" fill="hold">
                                          <p:stCondLst>
                                            <p:cond delay="0"/>
                                          </p:stCondLst>
                                        </p:cTn>
                                        <p:tgtEl>
                                          <p:spTgt spid="15363"/>
                                        </p:tgtEl>
                                        <p:attrNameLst>
                                          <p:attrName>style.visibility</p:attrName>
                                        </p:attrNameLst>
                                      </p:cBhvr>
                                      <p:to>
                                        <p:strVal val="visible"/>
                                      </p:to>
                                    </p:set>
                                    <p:animEffect transition="in" filter="checkerboard(across)">
                                      <p:cBhvr>
                                        <p:cTn id="23" dur="500"/>
                                        <p:tgtEl>
                                          <p:spTgt spid="15363"/>
                                        </p:tgtEl>
                                      </p:cBhvr>
                                    </p:animEffect>
                                  </p:childTnLst>
                                </p:cTn>
                              </p:par>
                            </p:childTnLst>
                          </p:cTn>
                        </p:par>
                      </p:childTnLst>
                    </p:cTn>
                  </p:par>
                  <p:par>
                    <p:cTn id="24" fill="hold">
                      <p:stCondLst>
                        <p:cond delay="indefinite"/>
                      </p:stCondLst>
                      <p:childTnLst>
                        <p:par>
                          <p:cTn id="25" fill="hold">
                            <p:stCondLst>
                              <p:cond delay="0"/>
                            </p:stCondLst>
                            <p:childTnLst>
                              <p:par>
                                <p:cTn id="26" presetID="2" presetClass="entr" presetSubtype="2" fill="hold" grpId="0" nodeType="clickEffect">
                                  <p:stCondLst>
                                    <p:cond delay="0"/>
                                  </p:stCondLst>
                                  <p:childTnLst>
                                    <p:set>
                                      <p:cBhvr>
                                        <p:cTn id="27" dur="1" fill="hold">
                                          <p:stCondLst>
                                            <p:cond delay="0"/>
                                          </p:stCondLst>
                                        </p:cTn>
                                        <p:tgtEl>
                                          <p:spTgt spid="15366"/>
                                        </p:tgtEl>
                                        <p:attrNameLst>
                                          <p:attrName>style.visibility</p:attrName>
                                        </p:attrNameLst>
                                      </p:cBhvr>
                                      <p:to>
                                        <p:strVal val="visible"/>
                                      </p:to>
                                    </p:set>
                                    <p:anim calcmode="lin" valueType="num">
                                      <p:cBhvr additive="base">
                                        <p:cTn id="28" dur="500" fill="hold"/>
                                        <p:tgtEl>
                                          <p:spTgt spid="15366"/>
                                        </p:tgtEl>
                                        <p:attrNameLst>
                                          <p:attrName>ppt_x</p:attrName>
                                        </p:attrNameLst>
                                      </p:cBhvr>
                                      <p:tavLst>
                                        <p:tav tm="0">
                                          <p:val>
                                            <p:strVal val="1+#ppt_w/2"/>
                                          </p:val>
                                        </p:tav>
                                        <p:tav tm="100000">
                                          <p:val>
                                            <p:strVal val="#ppt_x"/>
                                          </p:val>
                                        </p:tav>
                                      </p:tavLst>
                                    </p:anim>
                                    <p:anim calcmode="lin" valueType="num">
                                      <p:cBhvr additive="base">
                                        <p:cTn id="29" dur="500" fill="hold"/>
                                        <p:tgtEl>
                                          <p:spTgt spid="1536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5" grpId="0" autoUpdateAnimBg="0"/>
      <p:bldP spid="15366" grpId="0" autoUpdateAnimBg="0"/>
      <p:bldP spid="15367" grpId="0" autoUpdateAnimBg="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Spreadsheet modelling</a:t>
            </a:r>
            <a:endParaRPr lang="zh-CN" altLang="en-US"/>
          </a:p>
        </p:txBody>
      </p:sp>
      <p:sp>
        <p:nvSpPr>
          <p:cNvPr id="3" name="内容占位符 2"/>
          <p:cNvSpPr>
            <a:spLocks noGrp="1"/>
          </p:cNvSpPr>
          <p:nvPr>
            <p:ph idx="1"/>
          </p:nvPr>
        </p:nvSpPr>
        <p:spPr>
          <a:xfrm>
            <a:off x="457200" y="1600200"/>
            <a:ext cx="8229600" cy="5105400"/>
          </a:xfrm>
        </p:spPr>
        <p:txBody>
          <a:bodyPr>
            <a:noAutofit/>
          </a:bodyPr>
          <a:p>
            <a:r>
              <a:rPr lang="zh-CN" altLang="en-US" sz="1800">
                <a:sym typeface="+mn-ea"/>
              </a:rPr>
              <a:t>Spreadsheets can be set up to transform input</a:t>
            </a:r>
            <a:r>
              <a:rPr lang="en-US" altLang="zh-CN" sz="1800">
                <a:sym typeface="+mn-ea"/>
              </a:rPr>
              <a:t> </a:t>
            </a:r>
            <a:r>
              <a:rPr lang="zh-CN" altLang="en-US" sz="1800">
                <a:sym typeface="+mn-ea"/>
              </a:rPr>
              <a:t>variables into output variables in</a:t>
            </a:r>
            <a:r>
              <a:rPr lang="en-US" altLang="zh-CN" sz="1800">
                <a:sym typeface="+mn-ea"/>
              </a:rPr>
              <a:t> </a:t>
            </a:r>
            <a:r>
              <a:rPr lang="zh-CN" altLang="en-US" sz="1800">
                <a:sym typeface="+mn-ea"/>
              </a:rPr>
              <a:t>the context of a given system, such as equilibria. You can explore the </a:t>
            </a:r>
            <a:r>
              <a:rPr lang="en-US" altLang="zh-CN" sz="1800">
                <a:sym typeface="+mn-ea"/>
              </a:rPr>
              <a:t>eff</a:t>
            </a:r>
            <a:r>
              <a:rPr lang="zh-CN" altLang="en-US" sz="1800">
                <a:sym typeface="+mn-ea"/>
              </a:rPr>
              <a:t>ect of</a:t>
            </a:r>
            <a:r>
              <a:rPr lang="en-US" altLang="zh-CN" sz="1800">
                <a:sym typeface="+mn-ea"/>
              </a:rPr>
              <a:t> </a:t>
            </a:r>
            <a:r>
              <a:rPr lang="zh-CN" altLang="en-US" sz="1800">
                <a:sym typeface="+mn-ea"/>
              </a:rPr>
              <a:t>external disturbances on equilibrium concentrations, for example. US chemist</a:t>
            </a:r>
            <a:r>
              <a:rPr lang="en-US" altLang="zh-CN" sz="1800">
                <a:sym typeface="+mn-ea"/>
              </a:rPr>
              <a:t> </a:t>
            </a:r>
            <a:r>
              <a:rPr lang="zh-CN" altLang="en-US" sz="1800">
                <a:sym typeface="+mn-ea"/>
              </a:rPr>
              <a:t>Charles Marzzacco proposed an introductory spreadsheet model of a simple</a:t>
            </a:r>
            <a:r>
              <a:rPr lang="en-US" altLang="zh-CN" sz="1800">
                <a:sym typeface="+mn-ea"/>
              </a:rPr>
              <a:t> </a:t>
            </a:r>
            <a:r>
              <a:rPr lang="zh-CN" altLang="en-US" sz="1800">
                <a:sym typeface="+mn-ea"/>
              </a:rPr>
              <a:t>coin-</a:t>
            </a:r>
            <a:r>
              <a:rPr lang="en-US" altLang="zh-CN" sz="1800">
                <a:sym typeface="+mn-ea"/>
              </a:rPr>
              <a:t>fl</a:t>
            </a:r>
            <a:r>
              <a:rPr lang="zh-CN" altLang="en-US" sz="1800">
                <a:sym typeface="+mn-ea"/>
              </a:rPr>
              <a:t>ipping equilibrium:</a:t>
            </a:r>
            <a:r>
              <a:rPr lang="en-US" altLang="zh-CN" sz="1800">
                <a:sym typeface="+mn-ea"/>
              </a:rPr>
              <a:t> </a:t>
            </a:r>
            <a:endParaRPr lang="en-US" altLang="zh-CN" sz="1800">
              <a:sym typeface="+mn-ea"/>
            </a:endParaRPr>
          </a:p>
          <a:p>
            <a:pPr marL="457200" lvl="1" indent="0">
              <a:buNone/>
            </a:pPr>
            <a:r>
              <a:rPr lang="en-US" altLang="zh-CN" sz="1600">
                <a:sym typeface="+mn-ea"/>
              </a:rPr>
              <a:t>                  </a:t>
            </a:r>
            <a:r>
              <a:rPr lang="zh-CN" altLang="en-US" sz="1600">
                <a:sym typeface="+mn-ea"/>
              </a:rPr>
              <a:t>k</a:t>
            </a:r>
            <a:r>
              <a:rPr lang="zh-CN" altLang="en-US" sz="1600" baseline="-25000">
                <a:sym typeface="+mn-ea"/>
              </a:rPr>
              <a:t>f</a:t>
            </a:r>
            <a:endParaRPr lang="zh-CN" altLang="en-US" sz="1600"/>
          </a:p>
          <a:p>
            <a:r>
              <a:rPr lang="zh-CN" altLang="en-US" sz="1800">
                <a:sym typeface="+mn-ea"/>
              </a:rPr>
              <a:t>heads (H) ⇌ tails (T)</a:t>
            </a:r>
            <a:endParaRPr lang="zh-CN" altLang="en-US" sz="1800"/>
          </a:p>
          <a:p>
            <a:pPr marL="457200" lvl="1" indent="0">
              <a:buNone/>
            </a:pPr>
            <a:r>
              <a:rPr lang="en-US" altLang="zh-CN" sz="1600">
                <a:sym typeface="+mn-ea"/>
              </a:rPr>
              <a:t>                  </a:t>
            </a:r>
            <a:r>
              <a:rPr lang="zh-CN" altLang="en-US" sz="1600">
                <a:sym typeface="+mn-ea"/>
              </a:rPr>
              <a:t>k</a:t>
            </a:r>
            <a:r>
              <a:rPr lang="zh-CN" altLang="en-US" sz="1600" baseline="-25000">
                <a:sym typeface="+mn-ea"/>
              </a:rPr>
              <a:t>r</a:t>
            </a:r>
            <a:endParaRPr lang="zh-CN" altLang="en-US" sz="1600"/>
          </a:p>
          <a:p>
            <a:r>
              <a:rPr lang="zh-CN" altLang="en-US" sz="1800">
                <a:sym typeface="+mn-ea"/>
              </a:rPr>
              <a:t>The input parameters are the initial </a:t>
            </a:r>
            <a:r>
              <a:rPr lang="en-US" altLang="zh-CN" sz="1800">
                <a:sym typeface="+mn-ea"/>
              </a:rPr>
              <a:t>c</a:t>
            </a:r>
            <a:r>
              <a:rPr lang="zh-CN" altLang="en-US" sz="1800">
                <a:sym typeface="+mn-ea"/>
              </a:rPr>
              <a:t>oncentrations of H and T, and the forward and</a:t>
            </a:r>
            <a:r>
              <a:rPr lang="en-US" altLang="zh-CN" sz="1800">
                <a:sym typeface="+mn-ea"/>
              </a:rPr>
              <a:t> </a:t>
            </a:r>
            <a:r>
              <a:rPr lang="zh-CN" altLang="en-US" sz="1800">
                <a:sym typeface="+mn-ea"/>
              </a:rPr>
              <a:t>reverse rate constants, k</a:t>
            </a:r>
            <a:r>
              <a:rPr lang="zh-CN" altLang="en-US" sz="1800" baseline="-25000">
                <a:sym typeface="+mn-ea"/>
              </a:rPr>
              <a:t>f</a:t>
            </a:r>
            <a:r>
              <a:rPr lang="zh-CN" altLang="en-US" sz="1800">
                <a:sym typeface="+mn-ea"/>
              </a:rPr>
              <a:t> and k</a:t>
            </a:r>
            <a:r>
              <a:rPr lang="zh-CN" altLang="en-US" sz="1800" baseline="-25000">
                <a:sym typeface="+mn-ea"/>
              </a:rPr>
              <a:t>r</a:t>
            </a:r>
            <a:r>
              <a:rPr lang="zh-CN" altLang="en-US" sz="1800">
                <a:sym typeface="+mn-ea"/>
              </a:rPr>
              <a:t>. These parameters then determine the H and</a:t>
            </a:r>
            <a:r>
              <a:rPr lang="en-US" altLang="zh-CN" sz="1800">
                <a:sym typeface="+mn-ea"/>
              </a:rPr>
              <a:t> T</a:t>
            </a:r>
            <a:r>
              <a:rPr lang="zh-CN" altLang="en-US" sz="1800">
                <a:sym typeface="+mn-ea"/>
              </a:rPr>
              <a:t> concentrations over time, from which a concentration vs time graph is generated. We can now explore the e</a:t>
            </a:r>
            <a:r>
              <a:rPr lang="en-US" altLang="zh-CN" sz="1800">
                <a:sym typeface="+mn-ea"/>
              </a:rPr>
              <a:t>ff</a:t>
            </a:r>
            <a:r>
              <a:rPr lang="zh-CN" altLang="en-US" sz="1800">
                <a:sym typeface="+mn-ea"/>
              </a:rPr>
              <a:t>ects of changing the initial concentrations and the rate</a:t>
            </a:r>
            <a:r>
              <a:rPr lang="en-US" altLang="zh-CN" sz="1800">
                <a:sym typeface="+mn-ea"/>
              </a:rPr>
              <a:t> </a:t>
            </a:r>
            <a:r>
              <a:rPr lang="zh-CN" altLang="en-US" sz="1800">
                <a:sym typeface="+mn-ea"/>
              </a:rPr>
              <a:t>constants on the equilibrium concentrations and the equilibrium constant, K</a:t>
            </a:r>
            <a:r>
              <a:rPr lang="en-US" altLang="zh-CN" sz="1800">
                <a:sym typeface="+mn-ea"/>
              </a:rPr>
              <a:t>. </a:t>
            </a:r>
            <a:endParaRPr lang="en-US" altLang="zh-CN" sz="1800">
              <a:sym typeface="+mn-ea"/>
            </a:endParaRPr>
          </a:p>
          <a:p>
            <a:r>
              <a:rPr lang="zh-CN" altLang="en-US" sz="1800">
                <a:sym typeface="+mn-ea"/>
              </a:rPr>
              <a:t>The resulting spreadsheet values and formulas are shown in</a:t>
            </a:r>
            <a:r>
              <a:rPr lang="en-US" altLang="zh-CN" sz="1800">
                <a:sym typeface="+mn-ea"/>
              </a:rPr>
              <a:t> Fi</a:t>
            </a:r>
            <a:r>
              <a:rPr lang="zh-CN" altLang="en-US" sz="1800">
                <a:sym typeface="+mn-ea"/>
              </a:rPr>
              <a:t>gure 60. Here we</a:t>
            </a:r>
            <a:r>
              <a:rPr lang="en-US" altLang="zh-CN" sz="1800">
                <a:sym typeface="+mn-ea"/>
              </a:rPr>
              <a:t> </a:t>
            </a:r>
            <a:r>
              <a:rPr lang="zh-CN" altLang="en-US" sz="1800">
                <a:sym typeface="+mn-ea"/>
              </a:rPr>
              <a:t>have added scrollbars to the spreadsheet, as well as</a:t>
            </a:r>
            <a:r>
              <a:rPr lang="en-US" altLang="zh-CN" sz="1800">
                <a:sym typeface="+mn-ea"/>
              </a:rPr>
              <a:t> </a:t>
            </a:r>
            <a:r>
              <a:rPr lang="zh-CN" altLang="en-US" sz="1800">
                <a:sym typeface="+mn-ea"/>
              </a:rPr>
              <a:t>a calculation of the equilibrium constant, K, from the forward and reverse rate</a:t>
            </a:r>
            <a:r>
              <a:rPr lang="en-US" altLang="zh-CN" sz="1800">
                <a:sym typeface="+mn-ea"/>
              </a:rPr>
              <a:t> </a:t>
            </a:r>
            <a:r>
              <a:rPr lang="zh-CN" altLang="en-US" sz="1800">
                <a:sym typeface="+mn-ea"/>
              </a:rPr>
              <a:t>constants k</a:t>
            </a:r>
            <a:r>
              <a:rPr lang="zh-CN" altLang="en-US" sz="1800" baseline="-25000">
                <a:sym typeface="+mn-ea"/>
              </a:rPr>
              <a:t>f</a:t>
            </a:r>
            <a:r>
              <a:rPr lang="zh-CN" altLang="en-US" sz="1800">
                <a:sym typeface="+mn-ea"/>
              </a:rPr>
              <a:t> and k</a:t>
            </a:r>
            <a:r>
              <a:rPr lang="zh-CN" altLang="en-US" sz="1800" baseline="-25000">
                <a:sym typeface="+mn-ea"/>
              </a:rPr>
              <a:t>r</a:t>
            </a:r>
            <a:r>
              <a:rPr lang="zh-CN" altLang="en-US" sz="1800">
                <a:sym typeface="+mn-ea"/>
              </a:rPr>
              <a:t>,</a:t>
            </a:r>
            <a:r>
              <a:rPr lang="en-US" altLang="zh-CN" sz="1800">
                <a:sym typeface="+mn-ea"/>
              </a:rPr>
              <a:t> where K=k</a:t>
            </a:r>
            <a:r>
              <a:rPr lang="en-US" altLang="zh-CN" sz="1800" baseline="-25000">
                <a:sym typeface="+mn-ea"/>
              </a:rPr>
              <a:t>f</a:t>
            </a:r>
            <a:r>
              <a:rPr lang="en-US" altLang="zh-CN" sz="1800">
                <a:sym typeface="+mn-ea"/>
              </a:rPr>
              <a:t>/k</a:t>
            </a:r>
            <a:r>
              <a:rPr lang="en-US" altLang="zh-CN" sz="1800" baseline="-25000">
                <a:sym typeface="+mn-ea"/>
              </a:rPr>
              <a:t>r</a:t>
            </a:r>
            <a:r>
              <a:rPr lang="en-US" altLang="zh-CN" sz="1800">
                <a:sym typeface="+mn-ea"/>
              </a:rPr>
              <a:t>.</a:t>
            </a:r>
            <a:endParaRPr lang="zh-CN" altLang="en-US" sz="1800"/>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nvPicPr>
        <p:blipFill>
          <a:blip r:embed="rId1"/>
          <a:stretch>
            <a:fillRect/>
          </a:stretch>
        </p:blipFill>
        <p:spPr>
          <a:xfrm>
            <a:off x="76200" y="685800"/>
            <a:ext cx="9015095" cy="4584065"/>
          </a:xfrm>
          <a:prstGeom prst="rect">
            <a:avLst/>
          </a:prstGeom>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内容占位符 3"/>
          <p:cNvPicPr>
            <a:picLocks noChangeAspect="1"/>
          </p:cNvPicPr>
          <p:nvPr>
            <p:ph idx="1"/>
          </p:nvPr>
        </p:nvPicPr>
        <p:blipFill>
          <a:blip r:embed="rId1"/>
          <a:stretch>
            <a:fillRect/>
          </a:stretch>
        </p:blipFill>
        <p:spPr>
          <a:xfrm>
            <a:off x="816610" y="118110"/>
            <a:ext cx="6703695" cy="6621145"/>
          </a:xfrm>
          <a:prstGeom prst="rect">
            <a:avLst/>
          </a:prstGeom>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Molecular mechanics</a:t>
            </a:r>
            <a:endParaRPr lang="en-US" altLang="zh-CN"/>
          </a:p>
        </p:txBody>
      </p:sp>
      <p:sp>
        <p:nvSpPr>
          <p:cNvPr id="3" name="内容占位符 2"/>
          <p:cNvSpPr>
            <a:spLocks noGrp="1"/>
          </p:cNvSpPr>
          <p:nvPr>
            <p:ph idx="1"/>
          </p:nvPr>
        </p:nvSpPr>
        <p:spPr>
          <a:xfrm>
            <a:off x="457200" y="1600200"/>
            <a:ext cx="8229600" cy="5018405"/>
          </a:xfrm>
        </p:spPr>
        <p:txBody>
          <a:bodyPr>
            <a:normAutofit fontScale="70000"/>
          </a:bodyPr>
          <a:p>
            <a:r>
              <a:rPr lang="zh-CN" altLang="en-US"/>
              <a:t>The development of molecular modelling has profoundly impacted our</a:t>
            </a:r>
            <a:r>
              <a:rPr lang="en-US" altLang="zh-CN"/>
              <a:t> </a:t>
            </a:r>
            <a:r>
              <a:rPr lang="zh-CN" altLang="en-US"/>
              <a:t>understanding of chemistry by greatly extending the scope of what chemists</a:t>
            </a:r>
            <a:r>
              <a:rPr lang="en-US" altLang="zh-CN"/>
              <a:t> </a:t>
            </a:r>
            <a:r>
              <a:rPr lang="zh-CN" altLang="en-US"/>
              <a:t>can </a:t>
            </a:r>
            <a:r>
              <a:rPr lang="en-US" altLang="zh-CN"/>
              <a:t>“</a:t>
            </a:r>
            <a:r>
              <a:rPr lang="zh-CN" altLang="en-US"/>
              <a:t>see</a:t>
            </a:r>
            <a:r>
              <a:rPr lang="en-US" altLang="zh-CN"/>
              <a:t>”</a:t>
            </a:r>
            <a:r>
              <a:rPr lang="zh-CN" altLang="en-US"/>
              <a:t> and study. Here we will introduce molecular mechanics, which is a</a:t>
            </a:r>
            <a:r>
              <a:rPr lang="en-US" altLang="zh-CN"/>
              <a:t> fi</a:t>
            </a:r>
            <a:r>
              <a:rPr lang="zh-CN" altLang="en-US"/>
              <a:t>eld of molecular modelling that treats atoms as balls joined by springs, in line</a:t>
            </a:r>
            <a:r>
              <a:rPr lang="en-US" altLang="zh-CN"/>
              <a:t> </a:t>
            </a:r>
            <a:r>
              <a:rPr lang="zh-CN" altLang="en-US"/>
              <a:t>with classical mechanics. </a:t>
            </a:r>
            <a:endParaRPr lang="zh-CN" altLang="en-US"/>
          </a:p>
          <a:p>
            <a:r>
              <a:rPr lang="zh-CN" altLang="en-US"/>
              <a:t>A more complex area of molecular modelling, which</a:t>
            </a:r>
            <a:r>
              <a:rPr lang="en-US" altLang="zh-CN"/>
              <a:t> </a:t>
            </a:r>
            <a:r>
              <a:rPr lang="zh-CN" altLang="en-US"/>
              <a:t>is beyond the scope of the DP chemistry course, involves the use of quantum</a:t>
            </a:r>
            <a:r>
              <a:rPr lang="en-US" altLang="zh-CN"/>
              <a:t> </a:t>
            </a:r>
            <a:r>
              <a:rPr lang="zh-CN" altLang="en-US"/>
              <a:t>mechanical principles to study the distribution of electron density in reacting</a:t>
            </a:r>
            <a:r>
              <a:rPr lang="en-US" altLang="zh-CN"/>
              <a:t> </a:t>
            </a:r>
            <a:r>
              <a:rPr lang="zh-CN" altLang="en-US"/>
              <a:t>species.</a:t>
            </a:r>
            <a:endParaRPr lang="zh-CN" altLang="en-US"/>
          </a:p>
          <a:p>
            <a:r>
              <a:rPr lang="zh-CN" altLang="en-US"/>
              <a:t>Figure 61 shows molecular models of water, methanol and methoxymethane,</a:t>
            </a:r>
            <a:r>
              <a:rPr lang="en-US" altLang="zh-CN"/>
              <a:t> </a:t>
            </a:r>
            <a:r>
              <a:rPr lang="zh-CN" altLang="en-US"/>
              <a:t>which can be analysed to explore the e</a:t>
            </a:r>
            <a:r>
              <a:rPr lang="en-US" altLang="zh-CN"/>
              <a:t>ff</a:t>
            </a:r>
            <a:r>
              <a:rPr lang="zh-CN" altLang="en-US"/>
              <a:t>ect of substituents bonded to the</a:t>
            </a:r>
            <a:r>
              <a:rPr lang="en-US" altLang="zh-CN"/>
              <a:t>  </a:t>
            </a:r>
            <a:r>
              <a:rPr lang="zh-CN" altLang="en-US"/>
              <a:t>oxygen on the R–O–R′ bond angle. The bond angle data derived from each</a:t>
            </a:r>
            <a:r>
              <a:rPr lang="en-US" altLang="zh-CN"/>
              <a:t> </a:t>
            </a:r>
            <a:r>
              <a:rPr lang="zh-CN" altLang="en-US"/>
              <a:t>model are shown in table 2.</a:t>
            </a:r>
            <a:endParaRPr lang="zh-CN" altLang="en-US"/>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内容占位符 3"/>
          <p:cNvPicPr>
            <a:picLocks noChangeAspect="1"/>
          </p:cNvPicPr>
          <p:nvPr>
            <p:ph idx="1"/>
          </p:nvPr>
        </p:nvPicPr>
        <p:blipFill>
          <a:blip r:embed="rId1"/>
          <a:stretch>
            <a:fillRect/>
          </a:stretch>
        </p:blipFill>
        <p:spPr>
          <a:xfrm>
            <a:off x="2362200" y="685800"/>
            <a:ext cx="3449320" cy="2719705"/>
          </a:xfrm>
          <a:prstGeom prst="rect">
            <a:avLst/>
          </a:prstGeom>
        </p:spPr>
      </p:pic>
      <p:pic>
        <p:nvPicPr>
          <p:cNvPr id="5" name="图片 4"/>
          <p:cNvPicPr>
            <a:picLocks noChangeAspect="1"/>
          </p:cNvPicPr>
          <p:nvPr/>
        </p:nvPicPr>
        <p:blipFill>
          <a:blip r:embed="rId2"/>
          <a:stretch>
            <a:fillRect/>
          </a:stretch>
        </p:blipFill>
        <p:spPr>
          <a:xfrm>
            <a:off x="685800" y="3733800"/>
            <a:ext cx="6929120" cy="2574290"/>
          </a:xfrm>
          <a:prstGeom prst="rect">
            <a:avLst/>
          </a:prstGeom>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457200" y="530860"/>
            <a:ext cx="8229600" cy="5595620"/>
          </a:xfrm>
        </p:spPr>
        <p:txBody>
          <a:bodyPr>
            <a:normAutofit fontScale="70000"/>
          </a:bodyPr>
          <a:p>
            <a:r>
              <a:rPr lang="zh-CN" altLang="en-US"/>
              <a:t>Figure 62 shows a model of two water molecules approaching one another.</a:t>
            </a:r>
            <a:endParaRPr lang="zh-CN" altLang="en-US"/>
          </a:p>
          <a:p>
            <a:r>
              <a:rPr lang="zh-CN" altLang="en-US"/>
              <a:t>For each distance, the potential energy between the two water molecules was</a:t>
            </a:r>
            <a:r>
              <a:rPr lang="en-US" altLang="zh-CN"/>
              <a:t> </a:t>
            </a:r>
            <a:r>
              <a:rPr lang="zh-CN" altLang="en-US"/>
              <a:t>calculated. This is summarized in table 3.</a:t>
            </a:r>
            <a:endParaRPr lang="zh-CN" altLang="en-US"/>
          </a:p>
          <a:p>
            <a:r>
              <a:rPr lang="zh-CN" altLang="en-US"/>
              <a:t>To begin with, the hydrogen atom in one molecule is located 15.5Å (or</a:t>
            </a:r>
            <a:r>
              <a:rPr lang="en-US" altLang="zh-CN"/>
              <a:t> </a:t>
            </a:r>
            <a:r>
              <a:rPr lang="zh-CN" altLang="en-US"/>
              <a:t>15.5×10</a:t>
            </a:r>
            <a:r>
              <a:rPr lang="en-US" altLang="zh-CN" baseline="30000"/>
              <a:t>-</a:t>
            </a:r>
            <a:r>
              <a:rPr lang="zh-CN" altLang="en-US" baseline="30000"/>
              <a:t>10</a:t>
            </a:r>
            <a:r>
              <a:rPr lang="en-US" altLang="zh-CN" baseline="30000"/>
              <a:t> </a:t>
            </a:r>
            <a:r>
              <a:rPr lang="zh-CN" altLang="en-US"/>
              <a:t>m) from the oxygen atom in the other molecule, and the potentialenergy between the two molecules is –0.15kJ</a:t>
            </a:r>
            <a:r>
              <a:rPr lang="en-US" altLang="zh-CN"/>
              <a:t> </a:t>
            </a:r>
            <a:r>
              <a:rPr lang="zh-CN" altLang="en-US"/>
              <a:t>mol</a:t>
            </a:r>
            <a:r>
              <a:rPr lang="en-US" altLang="zh-CN" baseline="30000"/>
              <a:t>-</a:t>
            </a:r>
            <a:r>
              <a:rPr lang="zh-CN" altLang="en-US" baseline="30000"/>
              <a:t>1</a:t>
            </a:r>
            <a:r>
              <a:rPr lang="zh-CN" altLang="en-US"/>
              <a:t>. </a:t>
            </a:r>
            <a:endParaRPr lang="zh-CN" altLang="en-US"/>
          </a:p>
          <a:p>
            <a:r>
              <a:rPr lang="zh-CN" altLang="en-US"/>
              <a:t>As the molecules approach</a:t>
            </a:r>
            <a:r>
              <a:rPr lang="en-US" altLang="zh-CN"/>
              <a:t> </a:t>
            </a:r>
            <a:r>
              <a:rPr lang="zh-CN" altLang="en-US"/>
              <a:t>each other, the distance and energy both decrease until a hydrogen bond is</a:t>
            </a:r>
            <a:r>
              <a:rPr lang="en-US" altLang="zh-CN"/>
              <a:t> </a:t>
            </a:r>
            <a:r>
              <a:rPr lang="zh-CN" altLang="en-US"/>
              <a:t>formed. </a:t>
            </a:r>
            <a:endParaRPr lang="zh-CN" altLang="en-US"/>
          </a:p>
          <a:p>
            <a:r>
              <a:rPr lang="zh-CN" altLang="en-US"/>
              <a:t>The model predicts that the hydrogen bond will have a length of 1.78Å</a:t>
            </a:r>
            <a:r>
              <a:rPr lang="en-US" altLang="zh-CN"/>
              <a:t> </a:t>
            </a:r>
            <a:r>
              <a:rPr lang="zh-CN" altLang="en-US"/>
              <a:t>(or 1.78×10</a:t>
            </a:r>
            <a:r>
              <a:rPr lang="en-US" altLang="zh-CN" baseline="30000"/>
              <a:t>-</a:t>
            </a:r>
            <a:r>
              <a:rPr lang="zh-CN" altLang="en-US" baseline="30000"/>
              <a:t>10</a:t>
            </a:r>
            <a:r>
              <a:rPr lang="zh-CN" altLang="en-US"/>
              <a:t>m) and an energy of –27.7kJ</a:t>
            </a:r>
            <a:r>
              <a:rPr lang="en-US" altLang="zh-CN"/>
              <a:t> </a:t>
            </a:r>
            <a:r>
              <a:rPr lang="zh-CN" altLang="en-US"/>
              <a:t>mol</a:t>
            </a:r>
            <a:r>
              <a:rPr lang="en-US" altLang="zh-CN" baseline="30000"/>
              <a:t>-</a:t>
            </a:r>
            <a:r>
              <a:rPr lang="zh-CN" altLang="en-US" baseline="30000"/>
              <a:t>1</a:t>
            </a:r>
            <a:r>
              <a:rPr lang="zh-CN" altLang="en-US"/>
              <a:t>. </a:t>
            </a:r>
            <a:endParaRPr lang="zh-CN" altLang="en-US"/>
          </a:p>
          <a:p>
            <a:r>
              <a:rPr lang="zh-CN" altLang="en-US"/>
              <a:t>The validity of the model can</a:t>
            </a:r>
            <a:r>
              <a:rPr lang="en-US" altLang="zh-CN"/>
              <a:t> </a:t>
            </a:r>
            <a:r>
              <a:rPr lang="zh-CN" altLang="en-US"/>
              <a:t>be veri</a:t>
            </a:r>
            <a:r>
              <a:rPr lang="en-US" altLang="zh-CN"/>
              <a:t>fi</a:t>
            </a:r>
            <a:r>
              <a:rPr lang="zh-CN" altLang="en-US"/>
              <a:t>ed by comparing these predicted values with experimental data.</a:t>
            </a:r>
            <a:endParaRPr lang="zh-CN" altLang="en-US"/>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nvPicPr>
        <p:blipFill>
          <a:blip r:embed="rId1"/>
          <a:stretch>
            <a:fillRect/>
          </a:stretch>
        </p:blipFill>
        <p:spPr>
          <a:xfrm>
            <a:off x="228600" y="1524000"/>
            <a:ext cx="8825230" cy="3821430"/>
          </a:xfrm>
          <a:prstGeom prst="rect">
            <a:avLst/>
          </a:prstGeom>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7.3 Graphical Techniques</a:t>
            </a:r>
            <a:endParaRPr lang="zh-CN" altLang="en-US" dirty="0"/>
          </a:p>
        </p:txBody>
      </p:sp>
      <p:pic>
        <p:nvPicPr>
          <p:cNvPr id="5" name="图片 4"/>
          <p:cNvPicPr>
            <a:picLocks noChangeAspect="1"/>
          </p:cNvPicPr>
          <p:nvPr/>
        </p:nvPicPr>
        <p:blipFill>
          <a:blip r:embed="rId1"/>
          <a:stretch>
            <a:fillRect/>
          </a:stretch>
        </p:blipFill>
        <p:spPr>
          <a:xfrm>
            <a:off x="495300" y="1689100"/>
            <a:ext cx="8153400" cy="3479800"/>
          </a:xfrm>
          <a:prstGeom prst="rect">
            <a:avLst/>
          </a:prstGeom>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274955"/>
            <a:ext cx="8229600" cy="810260"/>
          </a:xfrm>
        </p:spPr>
        <p:txBody>
          <a:bodyPr/>
          <a:p>
            <a:r>
              <a:rPr lang="en-US" altLang="zh-CN"/>
              <a:t>Tables</a:t>
            </a:r>
            <a:endParaRPr lang="en-US" altLang="zh-CN"/>
          </a:p>
        </p:txBody>
      </p:sp>
      <p:sp>
        <p:nvSpPr>
          <p:cNvPr id="3" name="内容占位符 2"/>
          <p:cNvSpPr>
            <a:spLocks noGrp="1"/>
          </p:cNvSpPr>
          <p:nvPr>
            <p:ph idx="1"/>
            <p:custDataLst>
              <p:tags r:id="rId1"/>
            </p:custDataLst>
          </p:nvPr>
        </p:nvSpPr>
        <p:spPr>
          <a:xfrm>
            <a:off x="457200" y="1233805"/>
            <a:ext cx="8229600" cy="5201920"/>
          </a:xfrm>
        </p:spPr>
        <p:txBody>
          <a:bodyPr>
            <a:normAutofit fontScale="70000"/>
          </a:bodyPr>
          <a:p>
            <a:r>
              <a:rPr lang="en-US" altLang="zh-CN" dirty="0"/>
              <a:t>Quantitative data can be presented as a table. It is customary to include the following features in data tables:</a:t>
            </a:r>
            <a:endParaRPr lang="en-US" altLang="zh-CN" dirty="0"/>
          </a:p>
          <a:p>
            <a:pPr lvl="1"/>
            <a:r>
              <a:rPr lang="en-US" altLang="zh-CN" b="1" dirty="0">
                <a:solidFill>
                  <a:srgbClr val="C00000"/>
                </a:solidFill>
              </a:rPr>
              <a:t>Descriptive title</a:t>
            </a:r>
            <a:r>
              <a:rPr lang="en-US" altLang="zh-CN" dirty="0"/>
              <a:t> to aid communication. If more than one table is being presented, each should be numbered as well.</a:t>
            </a:r>
            <a:endParaRPr lang="en-US" altLang="zh-CN" dirty="0"/>
          </a:p>
          <a:p>
            <a:pPr lvl="1"/>
            <a:r>
              <a:rPr lang="en-US" altLang="zh-CN" b="1" dirty="0">
                <a:solidFill>
                  <a:srgbClr val="C00000"/>
                </a:solidFill>
              </a:rPr>
              <a:t>Independent variable</a:t>
            </a:r>
            <a:r>
              <a:rPr lang="en-US" altLang="zh-CN" dirty="0"/>
              <a:t> in the leftmost column, listed in order of increasing value.</a:t>
            </a:r>
            <a:endParaRPr lang="en-US" altLang="zh-CN" dirty="0"/>
          </a:p>
          <a:p>
            <a:pPr lvl="1"/>
            <a:r>
              <a:rPr lang="en-US" altLang="zh-CN" b="1" dirty="0">
                <a:solidFill>
                  <a:srgbClr val="C00000"/>
                </a:solidFill>
              </a:rPr>
              <a:t>Dependent variable(s)</a:t>
            </a:r>
            <a:r>
              <a:rPr lang="en-US" altLang="zh-CN" dirty="0"/>
              <a:t> in the columns to the right of the independent variable. List the results from repeating trials next to each other, and the mean in the rightmost column.</a:t>
            </a:r>
            <a:endParaRPr lang="en-US" altLang="zh-CN" dirty="0"/>
          </a:p>
          <a:p>
            <a:pPr lvl="1"/>
            <a:r>
              <a:rPr lang="en-US" altLang="zh-CN" b="1" dirty="0">
                <a:solidFill>
                  <a:srgbClr val="C00000"/>
                </a:solidFill>
              </a:rPr>
              <a:t>Descriptive column headings</a:t>
            </a:r>
            <a:r>
              <a:rPr lang="en-US" altLang="zh-CN" dirty="0"/>
              <a:t>.</a:t>
            </a:r>
            <a:endParaRPr lang="en-US" altLang="zh-CN" dirty="0"/>
          </a:p>
          <a:p>
            <a:pPr lvl="1"/>
            <a:r>
              <a:rPr lang="en-US" altLang="zh-CN" b="1" dirty="0">
                <a:solidFill>
                  <a:srgbClr val="C00000"/>
                </a:solidFill>
              </a:rPr>
              <a:t>Units and uncertainties</a:t>
            </a:r>
            <a:r>
              <a:rPr lang="en-US" altLang="zh-CN" dirty="0"/>
              <a:t> in column headings.</a:t>
            </a:r>
            <a:endParaRPr lang="en-US" altLang="zh-CN" dirty="0"/>
          </a:p>
          <a:p>
            <a:pPr lvl="1"/>
            <a:r>
              <a:rPr lang="en-US" altLang="zh-CN" b="1" dirty="0">
                <a:solidFill>
                  <a:srgbClr val="C00000"/>
                </a:solidFill>
              </a:rPr>
              <a:t>Consistent precision</a:t>
            </a:r>
            <a:r>
              <a:rPr lang="en-US" altLang="zh-CN" dirty="0"/>
              <a:t> in each column.</a:t>
            </a:r>
            <a:endParaRPr lang="en-US" altLang="zh-CN" dirty="0"/>
          </a:p>
          <a:p>
            <a:pPr lvl="1"/>
            <a:r>
              <a:rPr lang="en-US" altLang="zh-CN" b="1" dirty="0">
                <a:solidFill>
                  <a:srgbClr val="C00000"/>
                </a:solidFill>
              </a:rPr>
              <a:t>Clear identification of values of importance</a:t>
            </a:r>
            <a:r>
              <a:rPr lang="en-US" altLang="zh-CN" dirty="0"/>
              <a:t> (for example, concordant values in a titration, or anomalous results).</a:t>
            </a:r>
            <a:endParaRPr lang="en-US" altLang="zh-C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图片 2"/>
          <p:cNvPicPr>
            <a:picLocks noChangeAspect="1"/>
          </p:cNvPicPr>
          <p:nvPr/>
        </p:nvPicPr>
        <p:blipFill>
          <a:blip r:embed="rId1"/>
          <a:stretch>
            <a:fillRect/>
          </a:stretch>
        </p:blipFill>
        <p:spPr>
          <a:xfrm>
            <a:off x="228600" y="381000"/>
            <a:ext cx="8817610" cy="539750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685800" y="304800"/>
            <a:ext cx="7772400" cy="685800"/>
          </a:xfrm>
        </p:spPr>
        <p:txBody>
          <a:bodyPr>
            <a:normAutofit fontScale="90000"/>
          </a:bodyPr>
          <a:lstStyle/>
          <a:p>
            <a:r>
              <a:rPr lang="en-US" dirty="0">
                <a:solidFill>
                  <a:srgbClr val="333333"/>
                </a:solidFill>
              </a:rPr>
              <a:t>Measuring Volume</a:t>
            </a:r>
            <a:endParaRPr lang="en-US" dirty="0">
              <a:solidFill>
                <a:srgbClr val="333333"/>
              </a:solidFill>
            </a:endParaRPr>
          </a:p>
        </p:txBody>
      </p:sp>
      <p:sp>
        <p:nvSpPr>
          <p:cNvPr id="4099" name="Text Box 3"/>
          <p:cNvSpPr txBox="1">
            <a:spLocks noChangeArrowheads="1"/>
          </p:cNvSpPr>
          <p:nvPr/>
        </p:nvSpPr>
        <p:spPr bwMode="auto">
          <a:xfrm>
            <a:off x="762000" y="1219200"/>
            <a:ext cx="7864475" cy="2246769"/>
          </a:xfrm>
          <a:prstGeom prst="rect">
            <a:avLst/>
          </a:prstGeom>
          <a:noFill/>
          <a:ln w="9525">
            <a:noFill/>
            <a:miter lim="800000"/>
          </a:ln>
          <a:effectLst/>
        </p:spPr>
        <p:txBody>
          <a:bodyPr>
            <a:spAutoFit/>
          </a:bodyPr>
          <a:lstStyle/>
          <a:p>
            <a:pPr>
              <a:buClr>
                <a:srgbClr val="A50021"/>
              </a:buClr>
              <a:buFont typeface="Wingdings" panose="05000000000000000000" pitchFamily="2" charset="2"/>
              <a:buChar char="Ø"/>
            </a:pPr>
            <a:r>
              <a:rPr lang="en-US" dirty="0">
                <a:solidFill>
                  <a:srgbClr val="333333"/>
                </a:solidFill>
              </a:rPr>
              <a:t> </a:t>
            </a:r>
            <a:r>
              <a:rPr lang="en-US" sz="2800" dirty="0">
                <a:solidFill>
                  <a:srgbClr val="333333"/>
                </a:solidFill>
              </a:rPr>
              <a:t>Determine the volume contained in a graduated cylinder by reading the bottom of the meniscus at eye level. </a:t>
            </a:r>
            <a:endParaRPr lang="en-US" sz="2800" dirty="0">
              <a:solidFill>
                <a:srgbClr val="333333"/>
              </a:solidFill>
            </a:endParaRPr>
          </a:p>
          <a:p>
            <a:pPr>
              <a:buClr>
                <a:srgbClr val="A50021"/>
              </a:buClr>
              <a:buFont typeface="Wingdings" panose="05000000000000000000" pitchFamily="2" charset="2"/>
              <a:buChar char="Ø"/>
            </a:pPr>
            <a:r>
              <a:rPr lang="en-US" sz="2800" dirty="0"/>
              <a:t> </a:t>
            </a:r>
            <a:r>
              <a:rPr lang="en-US" sz="2800" dirty="0">
                <a:solidFill>
                  <a:srgbClr val="333333"/>
                </a:solidFill>
              </a:rPr>
              <a:t>Read the volume using all </a:t>
            </a:r>
            <a:r>
              <a:rPr lang="en-US" sz="2800" u="sng" dirty="0">
                <a:solidFill>
                  <a:srgbClr val="A50021"/>
                </a:solidFill>
              </a:rPr>
              <a:t>certain</a:t>
            </a:r>
            <a:r>
              <a:rPr lang="en-US" sz="2800" dirty="0"/>
              <a:t> </a:t>
            </a:r>
            <a:r>
              <a:rPr lang="en-US" sz="2800" dirty="0">
                <a:solidFill>
                  <a:srgbClr val="333333"/>
                </a:solidFill>
              </a:rPr>
              <a:t>digits and </a:t>
            </a:r>
            <a:r>
              <a:rPr lang="en-US" sz="2800" u="sng" dirty="0">
                <a:solidFill>
                  <a:srgbClr val="A50021"/>
                </a:solidFill>
              </a:rPr>
              <a:t>one uncertain</a:t>
            </a:r>
            <a:r>
              <a:rPr lang="en-US" sz="2800" dirty="0"/>
              <a:t> </a:t>
            </a:r>
            <a:r>
              <a:rPr lang="en-US" sz="2800" dirty="0">
                <a:solidFill>
                  <a:srgbClr val="333333"/>
                </a:solidFill>
              </a:rPr>
              <a:t>digit.</a:t>
            </a:r>
            <a:r>
              <a:rPr lang="en-US" sz="2800" dirty="0"/>
              <a:t> </a:t>
            </a:r>
            <a:endParaRPr lang="en-US" sz="2800" dirty="0"/>
          </a:p>
        </p:txBody>
      </p:sp>
      <p:sp>
        <p:nvSpPr>
          <p:cNvPr id="4100" name="Text Box 4"/>
          <p:cNvSpPr txBox="1">
            <a:spLocks noChangeArrowheads="1"/>
          </p:cNvSpPr>
          <p:nvPr/>
        </p:nvSpPr>
        <p:spPr bwMode="auto">
          <a:xfrm>
            <a:off x="304799" y="3124200"/>
            <a:ext cx="8321675" cy="1231106"/>
          </a:xfrm>
          <a:prstGeom prst="rect">
            <a:avLst/>
          </a:prstGeom>
          <a:noFill/>
          <a:ln w="9525">
            <a:noFill/>
            <a:miter lim="800000"/>
          </a:ln>
          <a:effectLst/>
        </p:spPr>
        <p:txBody>
          <a:bodyPr wrap="square">
            <a:spAutoFit/>
          </a:bodyPr>
          <a:lstStyle/>
          <a:p>
            <a:pPr>
              <a:buClr>
                <a:schemeClr val="accent1"/>
              </a:buClr>
              <a:buFont typeface="Wingdings" panose="05000000000000000000" pitchFamily="2" charset="2"/>
              <a:buNone/>
            </a:pPr>
            <a:endParaRPr lang="en-US" dirty="0"/>
          </a:p>
          <a:p>
            <a:pPr lvl="1">
              <a:buClr>
                <a:srgbClr val="A50021"/>
              </a:buClr>
              <a:buFont typeface="Wingdings" panose="05000000000000000000" pitchFamily="2" charset="2"/>
              <a:buChar char="Ø"/>
            </a:pPr>
            <a:r>
              <a:rPr lang="en-US" sz="2800" dirty="0"/>
              <a:t> </a:t>
            </a:r>
            <a:r>
              <a:rPr lang="en-US" sz="2800" u="sng" dirty="0">
                <a:solidFill>
                  <a:srgbClr val="A50021"/>
                </a:solidFill>
              </a:rPr>
              <a:t>Certain</a:t>
            </a:r>
            <a:r>
              <a:rPr lang="en-US" sz="2800" dirty="0">
                <a:solidFill>
                  <a:srgbClr val="A50021"/>
                </a:solidFill>
              </a:rPr>
              <a:t> </a:t>
            </a:r>
            <a:r>
              <a:rPr lang="en-US" sz="2800" dirty="0">
                <a:solidFill>
                  <a:srgbClr val="333333"/>
                </a:solidFill>
              </a:rPr>
              <a:t>digits are determined from the calibration marks on the cylinder (or other apparatus). </a:t>
            </a:r>
            <a:endParaRPr lang="en-US" sz="2800" dirty="0">
              <a:solidFill>
                <a:srgbClr val="333333"/>
              </a:solidFill>
            </a:endParaRPr>
          </a:p>
        </p:txBody>
      </p:sp>
      <p:sp>
        <p:nvSpPr>
          <p:cNvPr id="4101" name="Text Box 5"/>
          <p:cNvSpPr txBox="1">
            <a:spLocks noChangeArrowheads="1"/>
          </p:cNvSpPr>
          <p:nvPr/>
        </p:nvSpPr>
        <p:spPr bwMode="auto">
          <a:xfrm>
            <a:off x="304800" y="4419600"/>
            <a:ext cx="8534400" cy="2246769"/>
          </a:xfrm>
          <a:prstGeom prst="rect">
            <a:avLst/>
          </a:prstGeom>
          <a:noFill/>
          <a:ln w="9525">
            <a:noFill/>
            <a:miter lim="800000"/>
          </a:ln>
          <a:effectLst/>
        </p:spPr>
        <p:txBody>
          <a:bodyPr wrap="square">
            <a:spAutoFit/>
          </a:bodyPr>
          <a:lstStyle/>
          <a:p>
            <a:pPr lvl="1">
              <a:buClr>
                <a:srgbClr val="A50021"/>
              </a:buClr>
              <a:buFont typeface="Wingdings" panose="05000000000000000000" pitchFamily="2" charset="2"/>
              <a:buChar char="Ø"/>
            </a:pPr>
            <a:r>
              <a:rPr lang="en-US" sz="2800" dirty="0">
                <a:solidFill>
                  <a:srgbClr val="333333"/>
                </a:solidFill>
              </a:rPr>
              <a:t>The</a:t>
            </a:r>
            <a:r>
              <a:rPr lang="en-US" sz="2800" dirty="0"/>
              <a:t> </a:t>
            </a:r>
            <a:r>
              <a:rPr lang="en-US" sz="2800" b="1" u="sng" dirty="0">
                <a:solidFill>
                  <a:srgbClr val="A50021"/>
                </a:solidFill>
              </a:rPr>
              <a:t>uncertain</a:t>
            </a:r>
            <a:r>
              <a:rPr lang="en-US" sz="2800" dirty="0"/>
              <a:t> </a:t>
            </a:r>
            <a:r>
              <a:rPr lang="en-US" sz="2800" dirty="0">
                <a:solidFill>
                  <a:srgbClr val="333333"/>
                </a:solidFill>
              </a:rPr>
              <a:t>digit (the last digit of the reading) is estimated </a:t>
            </a:r>
            <a:r>
              <a:rPr lang="en-US" sz="2800" b="1" dirty="0">
                <a:solidFill>
                  <a:srgbClr val="C00000"/>
                </a:solidFill>
              </a:rPr>
              <a:t>(only in how many halves of the smallest calibration mark)</a:t>
            </a:r>
            <a:r>
              <a:rPr lang="en-US" sz="2800" dirty="0">
                <a:solidFill>
                  <a:srgbClr val="333333"/>
                </a:solidFill>
              </a:rPr>
              <a:t>. </a:t>
            </a:r>
            <a:endParaRPr lang="en-US" sz="2800" dirty="0">
              <a:solidFill>
                <a:srgbClr val="333333"/>
              </a:solidFill>
            </a:endParaRPr>
          </a:p>
          <a:p>
            <a:pPr lvl="1">
              <a:buClr>
                <a:srgbClr val="A50021"/>
              </a:buClr>
              <a:buFont typeface="Wingdings" panose="05000000000000000000" pitchFamily="2" charset="2"/>
              <a:buChar char="Ø"/>
            </a:pPr>
            <a:r>
              <a:rPr lang="en-US" sz="2800" b="1" dirty="0">
                <a:solidFill>
                  <a:srgbClr val="C00000"/>
                </a:solidFill>
              </a:rPr>
              <a:t>The uncertainty equals to half of the smallest calibration mark</a:t>
            </a:r>
            <a:endParaRPr lang="en-US" sz="2800" b="1" dirty="0">
              <a:solidFill>
                <a:srgbClr val="C0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4099">
                                            <p:txEl>
                                              <p:pRg st="0" end="0"/>
                                            </p:txEl>
                                          </p:spTgt>
                                        </p:tgtEl>
                                        <p:attrNameLst>
                                          <p:attrName>style.visibility</p:attrName>
                                        </p:attrNameLst>
                                      </p:cBhvr>
                                      <p:to>
                                        <p:strVal val="visible"/>
                                      </p:to>
                                    </p:set>
                                    <p:animEffect transition="in" filter="box(in)">
                                      <p:cBhvr>
                                        <p:cTn id="7" dur="500"/>
                                        <p:tgtEl>
                                          <p:spTgt spid="409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4099">
                                            <p:txEl>
                                              <p:pRg st="1" end="1"/>
                                            </p:txEl>
                                          </p:spTgt>
                                        </p:tgtEl>
                                        <p:attrNameLst>
                                          <p:attrName>style.visibility</p:attrName>
                                        </p:attrNameLst>
                                      </p:cBhvr>
                                      <p:to>
                                        <p:strVal val="visible"/>
                                      </p:to>
                                    </p:set>
                                    <p:animEffect transition="in" filter="box(in)">
                                      <p:cBhvr>
                                        <p:cTn id="12" dur="500"/>
                                        <p:tgtEl>
                                          <p:spTgt spid="409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4100">
                                            <p:txEl>
                                              <p:pRg st="1" end="1"/>
                                            </p:txEl>
                                          </p:spTgt>
                                        </p:tgtEl>
                                        <p:attrNameLst>
                                          <p:attrName>style.visibility</p:attrName>
                                        </p:attrNameLst>
                                      </p:cBhvr>
                                      <p:to>
                                        <p:strVal val="visible"/>
                                      </p:to>
                                    </p:set>
                                    <p:animEffect transition="in" filter="box(in)">
                                      <p:cBhvr>
                                        <p:cTn id="17" dur="500"/>
                                        <p:tgtEl>
                                          <p:spTgt spid="4100">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4101">
                                            <p:txEl>
                                              <p:pRg st="0" end="0"/>
                                            </p:txEl>
                                          </p:spTgt>
                                        </p:tgtEl>
                                        <p:attrNameLst>
                                          <p:attrName>style.visibility</p:attrName>
                                        </p:attrNameLst>
                                      </p:cBhvr>
                                      <p:to>
                                        <p:strVal val="visible"/>
                                      </p:to>
                                    </p:set>
                                    <p:animEffect transition="in" filter="box(in)">
                                      <p:cBhvr>
                                        <p:cTn id="22" dur="500"/>
                                        <p:tgtEl>
                                          <p:spTgt spid="4101">
                                            <p:txEl>
                                              <p:pRg st="0" end="0"/>
                                            </p:txEl>
                                          </p:spTgt>
                                        </p:tgtEl>
                                      </p:cBhvr>
                                    </p:animEffect>
                                  </p:childTnLst>
                                </p:cTn>
                              </p:par>
                              <p:par>
                                <p:cTn id="23" presetID="4" presetClass="entr" presetSubtype="16" fill="hold" grpId="0" nodeType="withEffect">
                                  <p:stCondLst>
                                    <p:cond delay="0"/>
                                  </p:stCondLst>
                                  <p:childTnLst>
                                    <p:set>
                                      <p:cBhvr>
                                        <p:cTn id="24" dur="1" fill="hold">
                                          <p:stCondLst>
                                            <p:cond delay="0"/>
                                          </p:stCondLst>
                                        </p:cTn>
                                        <p:tgtEl>
                                          <p:spTgt spid="4101">
                                            <p:txEl>
                                              <p:pRg st="1" end="1"/>
                                            </p:txEl>
                                          </p:spTgt>
                                        </p:tgtEl>
                                        <p:attrNameLst>
                                          <p:attrName>style.visibility</p:attrName>
                                        </p:attrNameLst>
                                      </p:cBhvr>
                                      <p:to>
                                        <p:strVal val="visible"/>
                                      </p:to>
                                    </p:set>
                                    <p:animEffect transition="in" filter="box(in)">
                                      <p:cBhvr>
                                        <p:cTn id="25" dur="500"/>
                                        <p:tgtEl>
                                          <p:spTgt spid="4101">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9" grpId="0" autoUpdateAnimBg="0" build="p"/>
      <p:bldP spid="4100" grpId="0" autoUpdateAnimBg="0" build="p"/>
      <p:bldP spid="4101" grpId="0" autoUpdateAnimBg="0" build="p"/>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457200" y="932815"/>
            <a:ext cx="8229600" cy="5193665"/>
          </a:xfrm>
        </p:spPr>
        <p:txBody>
          <a:bodyPr>
            <a:normAutofit fontScale="80000"/>
          </a:bodyPr>
          <a:p>
            <a:r>
              <a:rPr lang="zh-CN" altLang="en-US"/>
              <a:t>Control variables should be recorded but they are not usually included in</a:t>
            </a:r>
            <a:r>
              <a:rPr lang="en-US" altLang="zh-CN"/>
              <a:t> </a:t>
            </a:r>
            <a:r>
              <a:rPr lang="zh-CN" altLang="en-US"/>
              <a:t>tables because they should not change throughout the experiment. </a:t>
            </a:r>
            <a:endParaRPr lang="zh-CN" altLang="en-US"/>
          </a:p>
          <a:p>
            <a:r>
              <a:rPr lang="zh-CN" altLang="en-US"/>
              <a:t>Tables can</a:t>
            </a:r>
            <a:r>
              <a:rPr lang="en-US" altLang="zh-CN"/>
              <a:t> </a:t>
            </a:r>
            <a:r>
              <a:rPr lang="zh-CN" altLang="en-US"/>
              <a:t>sometimes include a space for qualitative data, where applicable. Otherwise,</a:t>
            </a:r>
            <a:r>
              <a:rPr lang="en-US" altLang="zh-CN"/>
              <a:t> </a:t>
            </a:r>
            <a:r>
              <a:rPr lang="zh-CN" altLang="en-US"/>
              <a:t>qualitative data can be included directly above or below the table.</a:t>
            </a:r>
            <a:endParaRPr lang="zh-CN" altLang="en-US"/>
          </a:p>
          <a:p>
            <a:r>
              <a:rPr lang="zh-CN" altLang="en-US"/>
              <a:t>Sometimes you will need to think of a way to e</a:t>
            </a:r>
            <a:r>
              <a:rPr lang="en-US" altLang="zh-CN"/>
              <a:t>ff</a:t>
            </a:r>
            <a:r>
              <a:rPr lang="zh-CN" altLang="en-US"/>
              <a:t>ectively record additional</a:t>
            </a:r>
            <a:r>
              <a:rPr lang="en-US" altLang="zh-CN"/>
              <a:t> </a:t>
            </a:r>
            <a:r>
              <a:rPr lang="zh-CN" altLang="en-US"/>
              <a:t>information in your table (such as variables that need to be monitored or citations</a:t>
            </a:r>
            <a:r>
              <a:rPr lang="en-US" altLang="zh-CN"/>
              <a:t> </a:t>
            </a:r>
            <a:r>
              <a:rPr lang="zh-CN" altLang="en-US"/>
              <a:t>for data that you have found in databases). </a:t>
            </a:r>
            <a:endParaRPr lang="zh-CN" altLang="en-US"/>
          </a:p>
          <a:p>
            <a:r>
              <a:rPr lang="zh-CN" altLang="en-US"/>
              <a:t>You can </a:t>
            </a:r>
            <a:r>
              <a:rPr lang="en-US" altLang="zh-CN"/>
              <a:t>fi</a:t>
            </a:r>
            <a:r>
              <a:rPr lang="zh-CN" altLang="en-US"/>
              <a:t>nd examples of how to do</a:t>
            </a:r>
            <a:r>
              <a:rPr lang="en-US" altLang="zh-CN"/>
              <a:t> </a:t>
            </a:r>
            <a:r>
              <a:rPr lang="zh-CN" altLang="en-US"/>
              <a:t>this in scienti</a:t>
            </a:r>
            <a:r>
              <a:rPr lang="en-US" altLang="zh-CN"/>
              <a:t>fi</a:t>
            </a:r>
            <a:r>
              <a:rPr lang="zh-CN" altLang="en-US"/>
              <a:t>c journal articles.</a:t>
            </a:r>
            <a:endParaRPr lang="zh-CN" altLang="en-US"/>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1729105"/>
            <a:ext cx="8229600" cy="4397375"/>
          </a:xfrm>
        </p:spPr>
        <p:txBody>
          <a:bodyPr>
            <a:normAutofit fontScale="90000" lnSpcReduction="10000"/>
          </a:bodyPr>
          <a:lstStyle/>
          <a:p>
            <a:r>
              <a:rPr lang="en-US" altLang="zh-CN" dirty="0"/>
              <a:t>A chart or a graph is often the best method of presenting and analysing data. </a:t>
            </a:r>
            <a:endParaRPr lang="en-US" altLang="zh-CN" dirty="0"/>
          </a:p>
          <a:p>
            <a:r>
              <a:rPr lang="en-US" altLang="zh-CN" dirty="0"/>
              <a:t>It shows the relationship between </a:t>
            </a:r>
            <a:endParaRPr lang="en-US" altLang="zh-CN" dirty="0"/>
          </a:p>
          <a:p>
            <a:pPr lvl="1"/>
            <a:r>
              <a:rPr lang="en-US" altLang="zh-CN" dirty="0"/>
              <a:t>the </a:t>
            </a:r>
            <a:r>
              <a:rPr lang="en-US" altLang="zh-CN" b="1" dirty="0">
                <a:solidFill>
                  <a:srgbClr val="FF0000"/>
                </a:solidFill>
              </a:rPr>
              <a:t>independent variable </a:t>
            </a:r>
            <a:r>
              <a:rPr lang="en-US" altLang="zh-CN" dirty="0"/>
              <a:t>plotted on the horizontal axis</a:t>
            </a:r>
            <a:endParaRPr lang="en-US" altLang="zh-CN" dirty="0"/>
          </a:p>
          <a:p>
            <a:pPr lvl="1"/>
            <a:r>
              <a:rPr lang="en-US" altLang="zh-CN" dirty="0"/>
              <a:t>and the </a:t>
            </a:r>
            <a:r>
              <a:rPr lang="en-US" altLang="zh-CN" b="1" dirty="0">
                <a:solidFill>
                  <a:srgbClr val="FF0000"/>
                </a:solidFill>
              </a:rPr>
              <a:t>dependent variable </a:t>
            </a:r>
            <a:r>
              <a:rPr lang="en-US" altLang="zh-CN" dirty="0"/>
              <a:t>on the vertical axis and gives an indication of the reliability of the measurements.</a:t>
            </a:r>
            <a:endParaRPr lang="en-US" altLang="zh-CN" dirty="0"/>
          </a:p>
          <a:p>
            <a:pPr lvl="0"/>
            <a:r>
              <a:rPr lang="en-US" altLang="zh-CN" dirty="0">
                <a:sym typeface="+mn-ea"/>
              </a:rPr>
              <a:t>Charts and graphs represent all the data simultaneously, allowing us to explore trends and patterns in the data. </a:t>
            </a:r>
            <a:endParaRPr lang="zh-CN" altLang="en-US" dirty="0"/>
          </a:p>
        </p:txBody>
      </p:sp>
      <p:sp>
        <p:nvSpPr>
          <p:cNvPr id="2" name="标题 1"/>
          <p:cNvSpPr>
            <a:spLocks noGrp="1"/>
          </p:cNvSpPr>
          <p:nvPr>
            <p:ph type="title"/>
            <p:custDataLst>
              <p:tags r:id="rId1"/>
            </p:custDataLst>
          </p:nvPr>
        </p:nvSpPr>
        <p:spPr>
          <a:xfrm>
            <a:off x="457200" y="274955"/>
            <a:ext cx="8229600" cy="810260"/>
          </a:xfrm>
        </p:spPr>
        <p:txBody>
          <a:bodyPr/>
          <a:p>
            <a:r>
              <a:rPr lang="en-US" altLang="zh-CN"/>
              <a:t>Charts and Graphs</a:t>
            </a:r>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custDataLst>
              <p:tags r:id="rId1"/>
            </p:custDataLst>
          </p:nvPr>
        </p:nvSpPr>
        <p:spPr>
          <a:xfrm>
            <a:off x="267335" y="228600"/>
            <a:ext cx="8656320" cy="6272530"/>
          </a:xfrm>
        </p:spPr>
        <p:txBody>
          <a:bodyPr>
            <a:noAutofit/>
          </a:bodyPr>
          <a:p>
            <a:r>
              <a:rPr lang="en-US" altLang="zh-CN" sz="2400" dirty="0"/>
              <a:t>There are different types of charts and graphs, each used to present information in a way that aids interpretation. Examples include:</a:t>
            </a:r>
            <a:endParaRPr lang="en-US" altLang="zh-CN" sz="2400" dirty="0"/>
          </a:p>
          <a:p>
            <a:pPr lvl="1"/>
            <a:r>
              <a:rPr lang="en-US" altLang="zh-CN" sz="2000" dirty="0"/>
              <a:t>Pie charts allow us to compare parts of a whole, usually expressed as percentages.</a:t>
            </a:r>
            <a:endParaRPr lang="en-US" altLang="zh-CN" sz="2000" dirty="0"/>
          </a:p>
          <a:p>
            <a:pPr lvl="1"/>
            <a:r>
              <a:rPr lang="en-US" altLang="zh-CN" sz="2000" dirty="0"/>
              <a:t>Bar charts are used to group data into distinct categories known as categorical variables, such as type of intermolecular forces, or identity of a substituent atom.</a:t>
            </a:r>
            <a:endParaRPr lang="en-US" altLang="zh-CN" sz="2000" dirty="0"/>
          </a:p>
          <a:p>
            <a:pPr lvl="1"/>
            <a:r>
              <a:rPr lang="en-US" altLang="zh-CN" sz="2000" dirty="0"/>
              <a:t>Histograms involve grouping data according to a range in the value of the quantitative variable such as length (e.g. 0–1 cm, 1–2cm, 2–3cm).</a:t>
            </a:r>
            <a:endParaRPr lang="en-US" altLang="zh-CN" sz="2000" dirty="0"/>
          </a:p>
          <a:p>
            <a:pPr lvl="1"/>
            <a:r>
              <a:rPr lang="en-US" altLang="zh-CN" sz="2000" dirty="0"/>
              <a:t>Line graphs also show quantitative data, but they contain points joined by straight lines. Line graphs are particularly useful for continuous data, which means that they can be organized along a numbered line and have any value within a continuous range.</a:t>
            </a:r>
            <a:endParaRPr lang="en-US" altLang="zh-CN" sz="2000" dirty="0"/>
          </a:p>
          <a:p>
            <a:pPr lvl="1"/>
            <a:r>
              <a:rPr lang="en-US" altLang="zh-CN" sz="2000" b="1" dirty="0">
                <a:solidFill>
                  <a:srgbClr val="C00000"/>
                </a:solidFill>
              </a:rPr>
              <a:t>Scatter graphs</a:t>
            </a:r>
            <a:r>
              <a:rPr lang="en-US" altLang="zh-CN" sz="2000" dirty="0"/>
              <a:t> represent the relationship between two variables. The data points are plotted and then a line or curve of best fit (also known as a trendline) is added to show the relationship between the two variables. Unlike line graphs, the points on scatter graphs are not necessarily joined up because what matters is the overall relationship they show.</a:t>
            </a:r>
            <a:endParaRPr lang="en-US" altLang="zh-CN" sz="2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nvPicPr>
        <p:blipFill>
          <a:blip r:embed="rId1"/>
          <a:stretch>
            <a:fillRect/>
          </a:stretch>
        </p:blipFill>
        <p:spPr>
          <a:xfrm>
            <a:off x="152400" y="48260"/>
            <a:ext cx="8764270" cy="6073775"/>
          </a:xfrm>
          <a:prstGeom prst="rect">
            <a:avLst/>
          </a:prstGeom>
        </p:spPr>
      </p:pic>
      <p:pic>
        <p:nvPicPr>
          <p:cNvPr id="5" name="图片 4"/>
          <p:cNvPicPr>
            <a:picLocks noChangeAspect="1"/>
          </p:cNvPicPr>
          <p:nvPr/>
        </p:nvPicPr>
        <p:blipFill>
          <a:blip r:embed="rId2"/>
          <a:stretch>
            <a:fillRect/>
          </a:stretch>
        </p:blipFill>
        <p:spPr>
          <a:xfrm>
            <a:off x="152400" y="6122035"/>
            <a:ext cx="8764270" cy="666115"/>
          </a:xfrm>
          <a:prstGeom prst="rect">
            <a:avLst/>
          </a:prstGeom>
        </p:spPr>
      </p:pic>
      <p:sp>
        <p:nvSpPr>
          <p:cNvPr id="6" name="矩形 5"/>
          <p:cNvSpPr/>
          <p:nvPr/>
        </p:nvSpPr>
        <p:spPr>
          <a:xfrm>
            <a:off x="8170545" y="6559550"/>
            <a:ext cx="746125" cy="2286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t>Sketched graphs are used to show qualitative trends</a:t>
            </a:r>
            <a:endParaRPr lang="zh-CN" altLang="en-US" dirty="0"/>
          </a:p>
        </p:txBody>
      </p:sp>
      <p:sp>
        <p:nvSpPr>
          <p:cNvPr id="3" name="内容占位符 2"/>
          <p:cNvSpPr>
            <a:spLocks noGrp="1"/>
          </p:cNvSpPr>
          <p:nvPr>
            <p:ph idx="1"/>
          </p:nvPr>
        </p:nvSpPr>
        <p:spPr/>
        <p:txBody>
          <a:bodyPr>
            <a:normAutofit fontScale="92500" lnSpcReduction="10000"/>
          </a:bodyPr>
          <a:lstStyle/>
          <a:p>
            <a:r>
              <a:rPr lang="en-US" altLang="zh-CN" dirty="0"/>
              <a:t>Some of the graphs have labelled but unscaled axes. </a:t>
            </a:r>
            <a:endParaRPr lang="en-US" altLang="zh-CN" dirty="0"/>
          </a:p>
          <a:p>
            <a:r>
              <a:rPr lang="en-US" altLang="zh-CN" dirty="0"/>
              <a:t>These are called </a:t>
            </a:r>
            <a:r>
              <a:rPr lang="en-US" altLang="zh-CN" b="1" dirty="0">
                <a:solidFill>
                  <a:srgbClr val="C00000"/>
                </a:solidFill>
              </a:rPr>
              <a:t>sketched graphs</a:t>
            </a:r>
            <a:r>
              <a:rPr lang="en-US" altLang="zh-CN" dirty="0"/>
              <a:t>, and are generally used to show qualitative trends, such as when variables are proportional or inversely proportional.</a:t>
            </a:r>
            <a:endParaRPr lang="en-US" altLang="zh-CN" dirty="0"/>
          </a:p>
          <a:p>
            <a:r>
              <a:rPr lang="en-US" altLang="zh-CN" dirty="0"/>
              <a:t>Drawn graphs used to present experimental data </a:t>
            </a:r>
            <a:r>
              <a:rPr lang="en-US" altLang="zh-CN" b="1" dirty="0">
                <a:solidFill>
                  <a:srgbClr val="C00000"/>
                </a:solidFill>
                <a:effectLst/>
              </a:rPr>
              <a:t>must have labelled and scaled axes</a:t>
            </a:r>
            <a:r>
              <a:rPr lang="en-US" altLang="zh-CN" dirty="0"/>
              <a:t> if they are going to be used to display quantitative measurements.</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792162"/>
          </a:xfrm>
        </p:spPr>
        <p:txBody>
          <a:bodyPr/>
          <a:lstStyle/>
          <a:p>
            <a:r>
              <a:rPr lang="en-US" altLang="zh-CN" dirty="0"/>
              <a:t>Plotting scatter graphs</a:t>
            </a:r>
            <a:endParaRPr lang="zh-CN" altLang="en-US" dirty="0"/>
          </a:p>
        </p:txBody>
      </p:sp>
      <p:sp>
        <p:nvSpPr>
          <p:cNvPr id="3" name="内容占位符 2"/>
          <p:cNvSpPr>
            <a:spLocks noGrp="1"/>
          </p:cNvSpPr>
          <p:nvPr>
            <p:ph idx="1"/>
          </p:nvPr>
        </p:nvSpPr>
        <p:spPr>
          <a:xfrm>
            <a:off x="247650" y="1066800"/>
            <a:ext cx="8667750" cy="5715000"/>
          </a:xfrm>
        </p:spPr>
        <p:txBody>
          <a:bodyPr>
            <a:noAutofit/>
          </a:bodyPr>
          <a:lstStyle/>
          <a:p>
            <a:r>
              <a:rPr lang="en-US" altLang="zh-CN" sz="2800" dirty="0"/>
              <a:t>When you draw a graph you should:</a:t>
            </a:r>
            <a:endParaRPr lang="en-US" altLang="zh-CN" sz="2800" dirty="0"/>
          </a:p>
          <a:p>
            <a:pPr lvl="1"/>
            <a:r>
              <a:rPr lang="en-US" altLang="zh-CN" sz="2400" dirty="0"/>
              <a:t>Give the graph a title.</a:t>
            </a:r>
            <a:endParaRPr lang="en-US" altLang="zh-CN" sz="2400" dirty="0"/>
          </a:p>
          <a:p>
            <a:pPr lvl="1"/>
            <a:r>
              <a:rPr lang="en-US" altLang="zh-CN" sz="2400" dirty="0"/>
              <a:t>Label the axes with both quantities and units.</a:t>
            </a:r>
            <a:endParaRPr lang="en-US" altLang="zh-CN" sz="2400" dirty="0"/>
          </a:p>
          <a:p>
            <a:pPr lvl="1"/>
            <a:r>
              <a:rPr lang="en-US" altLang="zh-CN" sz="2400" dirty="0"/>
              <a:t>Use the available space as effectively as possible.</a:t>
            </a:r>
            <a:endParaRPr lang="en-US" altLang="zh-CN" sz="2400" dirty="0"/>
          </a:p>
          <a:p>
            <a:pPr lvl="1"/>
            <a:r>
              <a:rPr lang="en-US" altLang="zh-CN" sz="2400" dirty="0"/>
              <a:t>Use sensible linear scales – there should be no uneven jumps.</a:t>
            </a:r>
            <a:endParaRPr lang="en-US" altLang="zh-CN" sz="2400" dirty="0"/>
          </a:p>
          <a:p>
            <a:pPr lvl="1"/>
            <a:r>
              <a:rPr lang="en-US" altLang="zh-CN" sz="2400" dirty="0"/>
              <a:t>Plot all the points correctly.</a:t>
            </a:r>
            <a:endParaRPr lang="en-US" altLang="zh-CN" sz="2400" dirty="0"/>
          </a:p>
          <a:p>
            <a:pPr lvl="1"/>
            <a:r>
              <a:rPr lang="en-US" altLang="zh-CN" sz="2400" dirty="0"/>
              <a:t>A line of best fit should be drawn smoothly and clearly. It does not have to go through all the points but should show the overall trend.</a:t>
            </a:r>
            <a:endParaRPr lang="en-US" altLang="zh-CN" sz="2400" dirty="0"/>
          </a:p>
          <a:p>
            <a:pPr lvl="1"/>
            <a:r>
              <a:rPr lang="en-US" altLang="zh-CN" sz="2400" dirty="0"/>
              <a:t>Identify any points which do not agree with the general trend.</a:t>
            </a:r>
            <a:endParaRPr lang="en-US" altLang="zh-CN" sz="2400" dirty="0"/>
          </a:p>
          <a:p>
            <a:pPr lvl="1"/>
            <a:r>
              <a:rPr lang="en-US" altLang="zh-CN" sz="2400" dirty="0"/>
              <a:t>Think carefully about the inclusion of the origin. The point (0, 0) can be the most accurate data point or it can be irrelevant.</a:t>
            </a:r>
            <a:endParaRPr lang="en-US" altLang="zh-CN"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457200" y="535305"/>
            <a:ext cx="8229600" cy="5591175"/>
          </a:xfrm>
        </p:spPr>
        <p:txBody>
          <a:bodyPr>
            <a:normAutofit fontScale="90000" lnSpcReduction="10000"/>
          </a:bodyPr>
          <a:p>
            <a:r>
              <a:rPr lang="zh-CN" altLang="en-US"/>
              <a:t>Data sometimes contains </a:t>
            </a:r>
            <a:r>
              <a:rPr lang="zh-CN" altLang="en-US" b="1">
                <a:solidFill>
                  <a:srgbClr val="C00000"/>
                </a:solidFill>
              </a:rPr>
              <a:t>outliers</a:t>
            </a:r>
            <a:r>
              <a:rPr lang="zh-CN" altLang="en-US"/>
              <a:t>, which are points that do not </a:t>
            </a:r>
            <a:r>
              <a:rPr lang="en-US" altLang="zh-CN"/>
              <a:t>fi</a:t>
            </a:r>
            <a:r>
              <a:rPr lang="zh-CN" altLang="en-US"/>
              <a:t>t the trend of</a:t>
            </a:r>
            <a:r>
              <a:rPr lang="en-US" altLang="zh-CN"/>
              <a:t> </a:t>
            </a:r>
            <a:r>
              <a:rPr lang="zh-CN" altLang="en-US"/>
              <a:t>the line or curve. Sometimes scientists use advanced statistical tests to determine</a:t>
            </a:r>
            <a:r>
              <a:rPr lang="en-US" altLang="zh-CN"/>
              <a:t> </a:t>
            </a:r>
            <a:r>
              <a:rPr lang="zh-CN" altLang="en-US"/>
              <a:t>outliers. At this level, you can identify outliers by eye. </a:t>
            </a:r>
            <a:endParaRPr lang="zh-CN" altLang="en-US"/>
          </a:p>
          <a:p>
            <a:r>
              <a:rPr lang="en-US" altLang="zh-CN" b="1">
                <a:solidFill>
                  <a:srgbClr val="C00000"/>
                </a:solidFill>
                <a:sym typeface="+mn-ea"/>
              </a:rPr>
              <a:t>W</a:t>
            </a:r>
            <a:r>
              <a:rPr lang="zh-CN" altLang="en-US" b="1">
                <a:solidFill>
                  <a:srgbClr val="C00000"/>
                </a:solidFill>
                <a:sym typeface="+mn-ea"/>
              </a:rPr>
              <a:t>hen discussing your results,</a:t>
            </a:r>
            <a:r>
              <a:rPr lang="en-US" altLang="zh-CN" b="1">
                <a:solidFill>
                  <a:srgbClr val="C00000"/>
                </a:solidFill>
              </a:rPr>
              <a:t> i</a:t>
            </a:r>
            <a:r>
              <a:rPr lang="zh-CN" altLang="en-US" b="1">
                <a:solidFill>
                  <a:srgbClr val="C00000"/>
                </a:solidFill>
              </a:rPr>
              <a:t>t is important to consider possible underlying causes of an outlier.</a:t>
            </a:r>
            <a:endParaRPr lang="zh-CN" altLang="en-US" b="1">
              <a:solidFill>
                <a:srgbClr val="C00000"/>
              </a:solidFill>
            </a:endParaRPr>
          </a:p>
          <a:p>
            <a:r>
              <a:rPr lang="zh-CN" altLang="en-US" b="1">
                <a:solidFill>
                  <a:srgbClr val="C00000"/>
                </a:solidFill>
              </a:rPr>
              <a:t>Logarithmic scales</a:t>
            </a:r>
            <a:r>
              <a:rPr lang="zh-CN" altLang="en-US"/>
              <a:t> can be used when plotting data that cover a very large range.</a:t>
            </a:r>
            <a:endParaRPr lang="zh-CN" altLang="en-US"/>
          </a:p>
          <a:p>
            <a:r>
              <a:rPr lang="zh-CN" altLang="en-US"/>
              <a:t>Doing so compacts the information in the graph and allows us to easily identify</a:t>
            </a:r>
            <a:r>
              <a:rPr lang="en-US" altLang="zh-CN"/>
              <a:t> </a:t>
            </a:r>
            <a:r>
              <a:rPr lang="zh-CN" altLang="en-US"/>
              <a:t>signi</a:t>
            </a:r>
            <a:r>
              <a:rPr lang="en-US" altLang="zh-CN"/>
              <a:t>fi</a:t>
            </a:r>
            <a:r>
              <a:rPr lang="zh-CN" altLang="en-US"/>
              <a:t>cant changes in the data</a:t>
            </a:r>
            <a:r>
              <a:rPr lang="en-US" altLang="zh-CN"/>
              <a:t>.</a:t>
            </a:r>
            <a:endParaRPr lang="en-US" altLang="zh-CN"/>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nvPicPr>
        <p:blipFill>
          <a:blip r:embed="rId1"/>
          <a:stretch>
            <a:fillRect/>
          </a:stretch>
        </p:blipFill>
        <p:spPr>
          <a:xfrm>
            <a:off x="1066800" y="76200"/>
            <a:ext cx="6737985" cy="6595110"/>
          </a:xfrm>
          <a:prstGeom prst="rect">
            <a:avLst/>
          </a:prstGeom>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nvPicPr>
        <p:blipFill>
          <a:blip r:embed="rId1"/>
          <a:stretch>
            <a:fillRect/>
          </a:stretch>
        </p:blipFill>
        <p:spPr>
          <a:xfrm>
            <a:off x="228600" y="304800"/>
            <a:ext cx="8692515" cy="4685030"/>
          </a:xfrm>
          <a:prstGeom prst="rect">
            <a:avLst/>
          </a:prstGeom>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nvPicPr>
        <p:blipFill>
          <a:blip r:embed="rId1"/>
          <a:stretch>
            <a:fillRect/>
          </a:stretch>
        </p:blipFill>
        <p:spPr>
          <a:xfrm>
            <a:off x="152400" y="533400"/>
            <a:ext cx="8787765" cy="582803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1026"/>
          <p:cNvSpPr>
            <a:spLocks noGrp="1" noChangeArrowheads="1"/>
          </p:cNvSpPr>
          <p:nvPr>
            <p:ph type="title"/>
          </p:nvPr>
        </p:nvSpPr>
        <p:spPr>
          <a:xfrm>
            <a:off x="762000" y="304800"/>
            <a:ext cx="8001000" cy="1143000"/>
          </a:xfrm>
        </p:spPr>
        <p:txBody>
          <a:bodyPr/>
          <a:lstStyle/>
          <a:p>
            <a:pPr algn="l"/>
            <a:r>
              <a:rPr lang="en-US" sz="3200" dirty="0">
                <a:solidFill>
                  <a:srgbClr val="333333"/>
                </a:solidFill>
              </a:rPr>
              <a:t>Use the graduations to find all certain digits</a:t>
            </a:r>
            <a:endParaRPr lang="en-US" sz="3200" dirty="0">
              <a:solidFill>
                <a:srgbClr val="333333"/>
              </a:solidFill>
            </a:endParaRPr>
          </a:p>
        </p:txBody>
      </p:sp>
      <p:pic>
        <p:nvPicPr>
          <p:cNvPr id="17411" name="Picture 1027" descr="D:\My Documents\New Chemistry\Lab Powerpoints\Measuring\gradestimate.gif"/>
          <p:cNvPicPr>
            <a:picLocks noChangeAspect="1" noChangeArrowheads="1"/>
          </p:cNvPicPr>
          <p:nvPr/>
        </p:nvPicPr>
        <p:blipFill>
          <a:blip r:embed="rId1" cstate="print"/>
          <a:srcRect/>
          <a:stretch>
            <a:fillRect/>
          </a:stretch>
        </p:blipFill>
        <p:spPr bwMode="auto">
          <a:xfrm>
            <a:off x="3962400" y="1676400"/>
            <a:ext cx="4953000" cy="3714750"/>
          </a:xfrm>
          <a:prstGeom prst="rect">
            <a:avLst/>
          </a:prstGeom>
          <a:ln>
            <a:noFill/>
          </a:ln>
          <a:effectLst>
            <a:outerShdw blurRad="292100" dist="139700" dir="2700000" algn="tl" rotWithShape="0">
              <a:srgbClr val="333333">
                <a:alpha val="65000"/>
              </a:srgbClr>
            </a:outerShdw>
          </a:effectLst>
        </p:spPr>
      </p:pic>
      <p:sp>
        <p:nvSpPr>
          <p:cNvPr id="17412" name="Text Box 1028"/>
          <p:cNvSpPr txBox="1">
            <a:spLocks noChangeArrowheads="1"/>
          </p:cNvSpPr>
          <p:nvPr/>
        </p:nvSpPr>
        <p:spPr bwMode="auto">
          <a:xfrm>
            <a:off x="76200" y="1828800"/>
            <a:ext cx="3657600" cy="3108543"/>
          </a:xfrm>
          <a:prstGeom prst="rect">
            <a:avLst/>
          </a:prstGeom>
          <a:noFill/>
          <a:ln w="9525">
            <a:noFill/>
            <a:miter lim="800000"/>
          </a:ln>
          <a:effectLst/>
        </p:spPr>
        <p:txBody>
          <a:bodyPr wrap="square">
            <a:spAutoFit/>
          </a:bodyPr>
          <a:lstStyle/>
          <a:p>
            <a:r>
              <a:rPr lang="en-US" sz="2800" dirty="0">
                <a:solidFill>
                  <a:srgbClr val="333333"/>
                </a:solidFill>
              </a:rPr>
              <a:t>There are two unlabeled graduations below the meniscus, and each graduation represents 1 mL, so the certain digits of the reading are…</a:t>
            </a:r>
            <a:endParaRPr lang="en-US" sz="2800" dirty="0">
              <a:solidFill>
                <a:srgbClr val="333333"/>
              </a:solidFill>
            </a:endParaRPr>
          </a:p>
        </p:txBody>
      </p:sp>
      <p:sp>
        <p:nvSpPr>
          <p:cNvPr id="17413" name="Text Box 1029"/>
          <p:cNvSpPr txBox="1">
            <a:spLocks noChangeArrowheads="1"/>
          </p:cNvSpPr>
          <p:nvPr/>
        </p:nvSpPr>
        <p:spPr bwMode="auto">
          <a:xfrm>
            <a:off x="2514600" y="4876800"/>
            <a:ext cx="1387475" cy="461665"/>
          </a:xfrm>
          <a:prstGeom prst="rect">
            <a:avLst/>
          </a:prstGeom>
          <a:noFill/>
          <a:ln w="9525">
            <a:noFill/>
            <a:miter lim="800000"/>
          </a:ln>
          <a:effectLst/>
        </p:spPr>
        <p:txBody>
          <a:bodyPr>
            <a:spAutoFit/>
          </a:bodyPr>
          <a:lstStyle/>
          <a:p>
            <a:r>
              <a:rPr lang="en-US" sz="2400" u="sng" dirty="0">
                <a:solidFill>
                  <a:srgbClr val="A50021"/>
                </a:solidFill>
                <a:effectLst>
                  <a:outerShdw blurRad="38100" dist="38100" dir="2700000" algn="tl">
                    <a:srgbClr val="000000">
                      <a:alpha val="43137"/>
                    </a:srgbClr>
                  </a:outerShdw>
                </a:effectLst>
              </a:rPr>
              <a:t>52 mL</a:t>
            </a:r>
            <a:r>
              <a:rPr lang="en-US" sz="2400" dirty="0">
                <a:solidFill>
                  <a:schemeClr val="accent1"/>
                </a:solidFill>
              </a:rPr>
              <a:t>.</a:t>
            </a:r>
            <a:endParaRPr lang="en-US" sz="2400" dirty="0">
              <a:solidFill>
                <a:schemeClr val="accent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7412"/>
                                        </p:tgtEl>
                                        <p:attrNameLst>
                                          <p:attrName>style.visibility</p:attrName>
                                        </p:attrNameLst>
                                      </p:cBhvr>
                                      <p:to>
                                        <p:strVal val="visible"/>
                                      </p:to>
                                    </p:set>
                                    <p:animEffect transition="in" filter="dissolve">
                                      <p:cBhvr>
                                        <p:cTn id="7" dur="500"/>
                                        <p:tgtEl>
                                          <p:spTgt spid="17412"/>
                                        </p:tgtEl>
                                      </p:cBhvr>
                                    </p:animEffect>
                                  </p:childTnLst>
                                </p:cTn>
                              </p:par>
                            </p:childTnLst>
                          </p:cTn>
                        </p:par>
                      </p:childTnLst>
                    </p:cTn>
                  </p:par>
                  <p:par>
                    <p:cTn id="8" fill="hold">
                      <p:stCondLst>
                        <p:cond delay="indefinite"/>
                      </p:stCondLst>
                      <p:childTnLst>
                        <p:par>
                          <p:cTn id="9" fill="hold">
                            <p:stCondLst>
                              <p:cond delay="0"/>
                            </p:stCondLst>
                            <p:childTnLst>
                              <p:par>
                                <p:cTn id="10" presetID="17" presetClass="entr" presetSubtype="10" fill="hold" grpId="0" nodeType="clickEffect">
                                  <p:stCondLst>
                                    <p:cond delay="0"/>
                                  </p:stCondLst>
                                  <p:childTnLst>
                                    <p:set>
                                      <p:cBhvr>
                                        <p:cTn id="11" dur="1" fill="hold">
                                          <p:stCondLst>
                                            <p:cond delay="0"/>
                                          </p:stCondLst>
                                        </p:cTn>
                                        <p:tgtEl>
                                          <p:spTgt spid="17413"/>
                                        </p:tgtEl>
                                        <p:attrNameLst>
                                          <p:attrName>style.visibility</p:attrName>
                                        </p:attrNameLst>
                                      </p:cBhvr>
                                      <p:to>
                                        <p:strVal val="visible"/>
                                      </p:to>
                                    </p:set>
                                    <p:anim calcmode="lin" valueType="num">
                                      <p:cBhvr>
                                        <p:cTn id="12" dur="500" fill="hold"/>
                                        <p:tgtEl>
                                          <p:spTgt spid="17413"/>
                                        </p:tgtEl>
                                        <p:attrNameLst>
                                          <p:attrName>ppt_w</p:attrName>
                                        </p:attrNameLst>
                                      </p:cBhvr>
                                      <p:tavLst>
                                        <p:tav tm="0">
                                          <p:val>
                                            <p:fltVal val="0"/>
                                          </p:val>
                                        </p:tav>
                                        <p:tav tm="100000">
                                          <p:val>
                                            <p:strVal val="#ppt_w"/>
                                          </p:val>
                                        </p:tav>
                                      </p:tavLst>
                                    </p:anim>
                                    <p:anim calcmode="lin" valueType="num">
                                      <p:cBhvr>
                                        <p:cTn id="13" dur="500" fill="hold"/>
                                        <p:tgtEl>
                                          <p:spTgt spid="17413"/>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12" grpId="0" autoUpdateAnimBg="0"/>
      <p:bldP spid="17413" grpId="0" autoUpdateAnimBg="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955"/>
            <a:ext cx="8229600" cy="727710"/>
          </a:xfrm>
        </p:spPr>
        <p:txBody>
          <a:bodyPr>
            <a:normAutofit fontScale="90000"/>
          </a:bodyPr>
          <a:lstStyle/>
          <a:p>
            <a:r>
              <a:rPr lang="en-US" altLang="zh-CN" dirty="0"/>
              <a:t>The ‘best-fit’ line or curve</a:t>
            </a:r>
            <a:endParaRPr lang="zh-CN" altLang="en-US" dirty="0"/>
          </a:p>
        </p:txBody>
      </p:sp>
      <p:sp>
        <p:nvSpPr>
          <p:cNvPr id="3" name="内容占位符 2"/>
          <p:cNvSpPr>
            <a:spLocks noGrp="1"/>
          </p:cNvSpPr>
          <p:nvPr>
            <p:ph idx="1"/>
          </p:nvPr>
        </p:nvSpPr>
        <p:spPr>
          <a:xfrm>
            <a:off x="167640" y="894715"/>
            <a:ext cx="8906510" cy="5810885"/>
          </a:xfrm>
        </p:spPr>
        <p:txBody>
          <a:bodyPr>
            <a:noAutofit/>
          </a:bodyPr>
          <a:lstStyle/>
          <a:p>
            <a:r>
              <a:rPr lang="en-US" altLang="zh-CN" sz="2000" dirty="0"/>
              <a:t>A line or curve of best fit represents the general trend in a graph and can be used for further analysis of the relationship between the variables. </a:t>
            </a:r>
            <a:r>
              <a:rPr lang="en-US" altLang="zh-CN" sz="2000" b="1" dirty="0">
                <a:solidFill>
                  <a:srgbClr val="C00000"/>
                </a:solidFill>
              </a:rPr>
              <a:t>The line or curve of best fit does not have to pass through every single point, but it must have roughly the same number of points on either side of it.</a:t>
            </a:r>
            <a:r>
              <a:rPr lang="en-US" altLang="zh-CN" sz="2000" dirty="0"/>
              <a:t> </a:t>
            </a:r>
            <a:endParaRPr lang="en-US" altLang="zh-CN" sz="2000" dirty="0"/>
          </a:p>
          <a:p>
            <a:r>
              <a:rPr lang="en-US" altLang="zh-CN" sz="2000" dirty="0"/>
              <a:t>If there are any </a:t>
            </a:r>
            <a:r>
              <a:rPr lang="en-US" altLang="zh-CN" sz="2000" b="1" dirty="0">
                <a:solidFill>
                  <a:srgbClr val="C00000"/>
                </a:solidFill>
              </a:rPr>
              <a:t>obvious outliers</a:t>
            </a:r>
            <a:r>
              <a:rPr lang="en-US" altLang="zh-CN" sz="2000" dirty="0"/>
              <a:t> amongst your data, you might need to </a:t>
            </a:r>
            <a:r>
              <a:rPr lang="en-US" altLang="zh-CN" sz="2000" b="1" dirty="0">
                <a:solidFill>
                  <a:srgbClr val="C00000"/>
                </a:solidFill>
              </a:rPr>
              <a:t>ignore them</a:t>
            </a:r>
            <a:r>
              <a:rPr lang="en-US" altLang="zh-CN" sz="2000" dirty="0"/>
              <a:t> when drawing the line or curve of best fit. This does not mean that they should be excluded from the analysis. It is good practice to circle and label outliers on graphs, as well as discussing their possible sources and significance in the analysis.</a:t>
            </a:r>
            <a:endParaRPr lang="en-US" altLang="zh-CN" sz="2000" dirty="0"/>
          </a:p>
          <a:p>
            <a:r>
              <a:rPr lang="en-US" altLang="zh-CN" sz="2000" dirty="0"/>
              <a:t>Technology can be useful when drawing lines and curves of best fit, but you must consider whether computer-generated lines or curves of best fit make sense in the context of the data. For example, software may skew the line due to an outlier, or it may show a straight line where a curve would be more suitable. Lines and curves of best fit do not always have to pass through the origin.</a:t>
            </a:r>
            <a:endParaRPr lang="en-US" altLang="zh-CN" sz="2000" dirty="0"/>
          </a:p>
          <a:p>
            <a:r>
              <a:rPr lang="en-US" altLang="zh-CN" sz="2000" dirty="0"/>
              <a:t>If points on a graph have error bars, then </a:t>
            </a:r>
            <a:r>
              <a:rPr lang="en-US" altLang="zh-CN" sz="2000" b="1" dirty="0">
                <a:solidFill>
                  <a:srgbClr val="C00000"/>
                </a:solidFill>
              </a:rPr>
              <a:t>the curve or line of best fit should pass through as many of the error bars as possible</a:t>
            </a:r>
            <a:r>
              <a:rPr lang="en-US" altLang="zh-CN" sz="2000" dirty="0"/>
              <a:t>. </a:t>
            </a:r>
            <a:endParaRPr lang="en-US" altLang="zh-CN" sz="2000" dirty="0"/>
          </a:p>
          <a:p>
            <a:r>
              <a:rPr lang="en-US" altLang="zh-CN" sz="2000" dirty="0"/>
              <a:t>If the error bars of a point are outside the line of best fit, it may indicate that the point is an outlier, or possibly that the uncertainty is greater than expected.</a:t>
            </a:r>
            <a:endParaRPr lang="en-US" altLang="zh-CN" sz="2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内容占位符 3"/>
          <p:cNvPicPr>
            <a:picLocks noChangeAspect="1"/>
          </p:cNvPicPr>
          <p:nvPr>
            <p:ph idx="1"/>
          </p:nvPr>
        </p:nvPicPr>
        <p:blipFill>
          <a:blip r:embed="rId1"/>
          <a:stretch>
            <a:fillRect/>
          </a:stretch>
        </p:blipFill>
        <p:spPr>
          <a:xfrm>
            <a:off x="228600" y="152400"/>
            <a:ext cx="3808095" cy="3531235"/>
          </a:xfrm>
          <a:prstGeom prst="rect">
            <a:avLst/>
          </a:prstGeom>
        </p:spPr>
      </p:pic>
      <p:pic>
        <p:nvPicPr>
          <p:cNvPr id="5" name="图片 4"/>
          <p:cNvPicPr>
            <a:picLocks noChangeAspect="1"/>
          </p:cNvPicPr>
          <p:nvPr/>
        </p:nvPicPr>
        <p:blipFill>
          <a:blip r:embed="rId2"/>
          <a:stretch>
            <a:fillRect/>
          </a:stretch>
        </p:blipFill>
        <p:spPr>
          <a:xfrm>
            <a:off x="136525" y="3683635"/>
            <a:ext cx="8870950" cy="3041650"/>
          </a:xfrm>
          <a:prstGeom prst="rect">
            <a:avLst/>
          </a:prstGeom>
        </p:spPr>
      </p:pic>
      <p:pic>
        <p:nvPicPr>
          <p:cNvPr id="6" name="图片 5"/>
          <p:cNvPicPr>
            <a:picLocks noChangeAspect="1"/>
          </p:cNvPicPr>
          <p:nvPr>
            <p:custDataLst>
              <p:tags r:id="rId3"/>
            </p:custDataLst>
          </p:nvPr>
        </p:nvPicPr>
        <p:blipFill>
          <a:blip r:embed="rId4">
            <a:lum bright="-20000" contrast="40000"/>
          </a:blip>
          <a:stretch>
            <a:fillRect/>
          </a:stretch>
        </p:blipFill>
        <p:spPr>
          <a:xfrm>
            <a:off x="4036695" y="609600"/>
            <a:ext cx="4852035" cy="269303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609600"/>
            <a:ext cx="8229600" cy="5516563"/>
          </a:xfrm>
        </p:spPr>
        <p:txBody>
          <a:bodyPr/>
          <a:lstStyle/>
          <a:p>
            <a:r>
              <a:rPr lang="en-US" altLang="zh-CN" dirty="0"/>
              <a:t>The presence of an outlier suggests that some of the data are unreliable.</a:t>
            </a:r>
            <a:endParaRPr lang="en-US" altLang="zh-CN" dirty="0"/>
          </a:p>
          <a:p>
            <a:r>
              <a:rPr lang="en-US" altLang="zh-CN" dirty="0"/>
              <a:t>This needs to be excluded for plotting the best-fit line.</a:t>
            </a:r>
            <a:endParaRPr lang="zh-CN" altLang="en-US" dirty="0"/>
          </a:p>
        </p:txBody>
      </p:sp>
      <p:pic>
        <p:nvPicPr>
          <p:cNvPr id="4" name="图片 3"/>
          <p:cNvPicPr>
            <a:picLocks noChangeAspect="1"/>
          </p:cNvPicPr>
          <p:nvPr/>
        </p:nvPicPr>
        <p:blipFill>
          <a:blip r:embed="rId1"/>
          <a:stretch>
            <a:fillRect/>
          </a:stretch>
        </p:blipFill>
        <p:spPr>
          <a:xfrm>
            <a:off x="1579998" y="2895600"/>
            <a:ext cx="5964192" cy="35814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Interpretation of features of graphs</a:t>
            </a:r>
            <a:endParaRPr lang="zh-CN" altLang="en-US"/>
          </a:p>
        </p:txBody>
      </p:sp>
      <p:sp>
        <p:nvSpPr>
          <p:cNvPr id="3" name="内容占位符 2"/>
          <p:cNvSpPr>
            <a:spLocks noGrp="1"/>
          </p:cNvSpPr>
          <p:nvPr>
            <p:ph idx="1"/>
          </p:nvPr>
        </p:nvSpPr>
        <p:spPr/>
        <p:txBody>
          <a:bodyPr>
            <a:normAutofit fontScale="90000"/>
          </a:bodyPr>
          <a:p>
            <a:r>
              <a:rPr lang="zh-CN" altLang="en-US"/>
              <a:t>The relationship between variables can be further analysed by interpreting the</a:t>
            </a:r>
            <a:r>
              <a:rPr lang="en-US" altLang="zh-CN"/>
              <a:t> </a:t>
            </a:r>
            <a:r>
              <a:rPr lang="zh-CN" altLang="en-US"/>
              <a:t>features of a graph: correlation, form, gradient, intercept, maxima and minima,</a:t>
            </a:r>
            <a:r>
              <a:rPr lang="en-US" altLang="zh-CN"/>
              <a:t> </a:t>
            </a:r>
            <a:r>
              <a:rPr lang="zh-CN" altLang="en-US"/>
              <a:t>and area. The main thing to remember is that the features of a graph can o</a:t>
            </a:r>
            <a:r>
              <a:rPr lang="en-US" altLang="zh-CN"/>
              <a:t>ft</a:t>
            </a:r>
            <a:r>
              <a:rPr lang="zh-CN" altLang="en-US"/>
              <a:t>en</a:t>
            </a:r>
            <a:r>
              <a:rPr lang="en-US" altLang="zh-CN"/>
              <a:t> </a:t>
            </a:r>
            <a:r>
              <a:rPr lang="zh-CN" altLang="en-US"/>
              <a:t>represent an aspect of the idea being studied. </a:t>
            </a:r>
            <a:endParaRPr lang="zh-CN" altLang="en-US"/>
          </a:p>
          <a:p>
            <a:r>
              <a:rPr lang="zh-CN" altLang="en-US"/>
              <a:t>We will also discuss the use of a</a:t>
            </a:r>
            <a:r>
              <a:rPr lang="en-US" altLang="zh-CN"/>
              <a:t> </a:t>
            </a:r>
            <a:r>
              <a:rPr lang="zh-CN" altLang="en-US"/>
              <a:t>coe</a:t>
            </a:r>
            <a:r>
              <a:rPr lang="en-US" altLang="zh-CN"/>
              <a:t>ffi</a:t>
            </a:r>
            <a:r>
              <a:rPr lang="zh-CN" altLang="en-US"/>
              <a:t>cient of determination (</a:t>
            </a:r>
            <a:r>
              <a:rPr lang="zh-CN" altLang="en-US" b="1">
                <a:solidFill>
                  <a:srgbClr val="C00000"/>
                </a:solidFill>
              </a:rPr>
              <a:t>R</a:t>
            </a:r>
            <a:r>
              <a:rPr lang="zh-CN" altLang="en-US" b="1" baseline="30000">
                <a:solidFill>
                  <a:srgbClr val="C00000"/>
                </a:solidFill>
              </a:rPr>
              <a:t>2</a:t>
            </a:r>
            <a:r>
              <a:rPr lang="zh-CN" altLang="en-US"/>
              <a:t>), interpolation and extrapolation.</a:t>
            </a:r>
            <a:endParaRPr lang="zh-CN" altLang="en-US"/>
          </a:p>
          <a:p>
            <a:endParaRPr lang="en-US" altLang="zh-CN"/>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274955"/>
            <a:ext cx="8229600" cy="674370"/>
          </a:xfrm>
        </p:spPr>
        <p:txBody>
          <a:bodyPr>
            <a:normAutofit fontScale="90000"/>
          </a:bodyPr>
          <a:p>
            <a:r>
              <a:rPr lang="en-US" altLang="zh-CN"/>
              <a:t>Correlation</a:t>
            </a:r>
            <a:endParaRPr lang="en-US" altLang="zh-CN"/>
          </a:p>
        </p:txBody>
      </p:sp>
      <p:sp>
        <p:nvSpPr>
          <p:cNvPr id="3" name="内容占位符 2"/>
          <p:cNvSpPr>
            <a:spLocks noGrp="1"/>
          </p:cNvSpPr>
          <p:nvPr>
            <p:ph idx="1"/>
          </p:nvPr>
        </p:nvSpPr>
        <p:spPr>
          <a:xfrm>
            <a:off x="457200" y="1111885"/>
            <a:ext cx="8415655" cy="5501640"/>
          </a:xfrm>
        </p:spPr>
        <p:txBody>
          <a:bodyPr>
            <a:noAutofit/>
          </a:bodyPr>
          <a:p>
            <a:r>
              <a:rPr lang="zh-CN" altLang="en-US" sz="2000">
                <a:sym typeface="+mn-ea"/>
              </a:rPr>
              <a:t>The </a:t>
            </a:r>
            <a:r>
              <a:rPr lang="en-US" altLang="zh-CN" sz="2000">
                <a:sym typeface="+mn-ea"/>
              </a:rPr>
              <a:t>fi</a:t>
            </a:r>
            <a:r>
              <a:rPr lang="zh-CN" altLang="en-US" sz="2000">
                <a:sym typeface="+mn-ea"/>
              </a:rPr>
              <a:t>rst thing to consider when interpreting a graph is the </a:t>
            </a:r>
            <a:r>
              <a:rPr lang="zh-CN" altLang="en-US" sz="2000" b="1">
                <a:solidFill>
                  <a:srgbClr val="C00000"/>
                </a:solidFill>
                <a:sym typeface="+mn-ea"/>
              </a:rPr>
              <a:t>correlation</a:t>
            </a:r>
            <a:r>
              <a:rPr lang="zh-CN" altLang="en-US" sz="2000">
                <a:sym typeface="+mn-ea"/>
              </a:rPr>
              <a:t> it shows</a:t>
            </a:r>
            <a:r>
              <a:rPr lang="en-US" altLang="zh-CN" sz="2000">
                <a:sym typeface="+mn-ea"/>
              </a:rPr>
              <a:t> </a:t>
            </a:r>
            <a:r>
              <a:rPr lang="zh-CN" altLang="en-US" sz="2000">
                <a:sym typeface="+mn-ea"/>
              </a:rPr>
              <a:t>(if any). If the dependent (y) variable increases when the independent variable</a:t>
            </a:r>
            <a:r>
              <a:rPr lang="en-US" altLang="zh-CN" sz="2000">
                <a:sym typeface="+mn-ea"/>
              </a:rPr>
              <a:t> </a:t>
            </a:r>
            <a:r>
              <a:rPr lang="zh-CN" altLang="en-US" sz="2000">
                <a:sym typeface="+mn-ea"/>
              </a:rPr>
              <a:t>(x) increases, then the variables are </a:t>
            </a:r>
            <a:r>
              <a:rPr lang="zh-CN" altLang="en-US" sz="2000" b="1">
                <a:solidFill>
                  <a:srgbClr val="C00000"/>
                </a:solidFill>
                <a:sym typeface="+mn-ea"/>
              </a:rPr>
              <a:t>positively correlated</a:t>
            </a:r>
            <a:r>
              <a:rPr lang="zh-CN" altLang="en-US" sz="2000">
                <a:sym typeface="+mn-ea"/>
              </a:rPr>
              <a:t>. A </a:t>
            </a:r>
            <a:r>
              <a:rPr lang="zh-CN" altLang="en-US" sz="2000" b="1">
                <a:solidFill>
                  <a:srgbClr val="C00000"/>
                </a:solidFill>
                <a:sym typeface="+mn-ea"/>
              </a:rPr>
              <a:t>negative correlation</a:t>
            </a:r>
            <a:r>
              <a:rPr lang="en-US" altLang="zh-CN" sz="2000">
                <a:sym typeface="+mn-ea"/>
              </a:rPr>
              <a:t> </a:t>
            </a:r>
            <a:r>
              <a:rPr lang="zh-CN" altLang="en-US" sz="2000">
                <a:sym typeface="+mn-ea"/>
              </a:rPr>
              <a:t>describes a relationship where an increase of the independent variable causes</a:t>
            </a:r>
            <a:r>
              <a:rPr lang="en-US" altLang="zh-CN" sz="2000">
                <a:sym typeface="+mn-ea"/>
              </a:rPr>
              <a:t> </a:t>
            </a:r>
            <a:r>
              <a:rPr lang="zh-CN" altLang="en-US" sz="2000">
                <a:sym typeface="+mn-ea"/>
              </a:rPr>
              <a:t>the dependent variable to decrease. If the points are randomly scattered in the</a:t>
            </a:r>
            <a:r>
              <a:rPr lang="en-US" altLang="zh-CN" sz="2000">
                <a:sym typeface="+mn-ea"/>
              </a:rPr>
              <a:t> </a:t>
            </a:r>
            <a:r>
              <a:rPr lang="zh-CN" altLang="en-US" sz="2000">
                <a:sym typeface="+mn-ea"/>
              </a:rPr>
              <a:t>graph, the correlation is weak or absent</a:t>
            </a:r>
            <a:r>
              <a:rPr lang="en-US" altLang="zh-CN" sz="2000">
                <a:sym typeface="+mn-ea"/>
              </a:rPr>
              <a:t>.</a:t>
            </a:r>
            <a:endParaRPr lang="en-US" altLang="zh-CN" sz="2000"/>
          </a:p>
          <a:p>
            <a:r>
              <a:rPr lang="zh-CN" altLang="en-US" sz="2000"/>
              <a:t>The relationships shown in graphs can be linear or non-linear. A </a:t>
            </a:r>
            <a:r>
              <a:rPr lang="zh-CN" altLang="en-US" sz="2000" b="1">
                <a:solidFill>
                  <a:srgbClr val="C00000"/>
                </a:solidFill>
              </a:rPr>
              <a:t>linear relationship</a:t>
            </a:r>
            <a:r>
              <a:rPr lang="en-US" altLang="zh-CN" sz="2000"/>
              <a:t> </a:t>
            </a:r>
            <a:r>
              <a:rPr lang="zh-CN" altLang="en-US" sz="2000"/>
              <a:t>corresponds to a straight line in the graph that is described by the equation</a:t>
            </a:r>
            <a:r>
              <a:rPr lang="en-US" altLang="zh-CN" sz="2000"/>
              <a:t> </a:t>
            </a:r>
            <a:endParaRPr lang="en-US" altLang="zh-CN" sz="2000"/>
          </a:p>
          <a:p>
            <a:r>
              <a:rPr lang="en-US" altLang="zh-CN" sz="2000"/>
              <a:t>        </a:t>
            </a:r>
            <a:r>
              <a:rPr lang="zh-CN" altLang="en-US" sz="2000" b="1">
                <a:solidFill>
                  <a:srgbClr val="C00000"/>
                </a:solidFill>
              </a:rPr>
              <a:t>y = </a:t>
            </a:r>
            <a:r>
              <a:rPr lang="en-US" altLang="zh-CN" sz="2000" b="1">
                <a:solidFill>
                  <a:srgbClr val="C00000"/>
                </a:solidFill>
              </a:rPr>
              <a:t>k</a:t>
            </a:r>
            <a:r>
              <a:rPr lang="zh-CN" altLang="en-US" sz="2000" b="1">
                <a:solidFill>
                  <a:srgbClr val="C00000"/>
                </a:solidFill>
              </a:rPr>
              <a:t>x + </a:t>
            </a:r>
            <a:r>
              <a:rPr lang="en-US" altLang="zh-CN" sz="2000" b="1">
                <a:solidFill>
                  <a:srgbClr val="C00000"/>
                </a:solidFill>
              </a:rPr>
              <a:t>b</a:t>
            </a:r>
            <a:r>
              <a:rPr lang="zh-CN" altLang="en-US" sz="2000" b="1">
                <a:solidFill>
                  <a:srgbClr val="C00000"/>
                </a:solidFill>
              </a:rPr>
              <a:t> </a:t>
            </a:r>
            <a:endParaRPr lang="zh-CN" altLang="en-US" sz="2000"/>
          </a:p>
          <a:p>
            <a:r>
              <a:rPr lang="zh-CN" altLang="en-US" sz="2000"/>
              <a:t>where </a:t>
            </a:r>
            <a:r>
              <a:rPr lang="en-US" altLang="zh-CN" sz="2000"/>
              <a:t>k</a:t>
            </a:r>
            <a:r>
              <a:rPr lang="zh-CN" altLang="en-US" sz="2000"/>
              <a:t> is the gradient (slope) of the line and </a:t>
            </a:r>
            <a:r>
              <a:rPr lang="en-US" altLang="zh-CN" sz="2000"/>
              <a:t>b</a:t>
            </a:r>
            <a:r>
              <a:rPr lang="zh-CN" altLang="en-US" sz="2000"/>
              <a:t> is the y-intercept.</a:t>
            </a:r>
            <a:endParaRPr lang="zh-CN" altLang="en-US" sz="2000"/>
          </a:p>
          <a:p>
            <a:r>
              <a:rPr lang="zh-CN" altLang="en-US" sz="2000" b="1">
                <a:solidFill>
                  <a:srgbClr val="C00000"/>
                </a:solidFill>
              </a:rPr>
              <a:t>Direct proportionality</a:t>
            </a:r>
            <a:r>
              <a:rPr lang="zh-CN" altLang="en-US" sz="2000"/>
              <a:t> is a special type of linear relationship, in which the two</a:t>
            </a:r>
            <a:r>
              <a:rPr lang="en-US" altLang="zh-CN" sz="2000"/>
              <a:t> </a:t>
            </a:r>
            <a:r>
              <a:rPr lang="zh-CN" altLang="en-US" sz="2000"/>
              <a:t>variables are in a constant ratio. When one variable increases, the other increases</a:t>
            </a:r>
            <a:r>
              <a:rPr lang="en-US" altLang="zh-CN" sz="2000"/>
              <a:t> </a:t>
            </a:r>
            <a:r>
              <a:rPr lang="zh-CN" altLang="en-US" sz="2000"/>
              <a:t>by the same rate. For example, the volume of a gas is directly proportional to</a:t>
            </a:r>
            <a:r>
              <a:rPr lang="en-US" altLang="zh-CN" sz="2000"/>
              <a:t> </a:t>
            </a:r>
            <a:r>
              <a:rPr lang="zh-CN" altLang="en-US" sz="2000"/>
              <a:t>its temperature, provided that the temperature is in kelvin. </a:t>
            </a:r>
            <a:endParaRPr lang="zh-CN" altLang="en-US" sz="2000"/>
          </a:p>
          <a:p>
            <a:r>
              <a:rPr lang="zh-CN" altLang="en-US" sz="2000"/>
              <a:t>If two</a:t>
            </a:r>
            <a:r>
              <a:rPr lang="en-US" altLang="zh-CN" sz="2000"/>
              <a:t> </a:t>
            </a:r>
            <a:r>
              <a:rPr lang="zh-CN" altLang="en-US" sz="2000"/>
              <a:t>variables are directly proportional, the straight-line graph must go through</a:t>
            </a:r>
            <a:r>
              <a:rPr lang="en-US" altLang="zh-CN" sz="2000"/>
              <a:t> </a:t>
            </a:r>
            <a:r>
              <a:rPr lang="zh-CN" altLang="en-US" sz="2000"/>
              <a:t>the origin.</a:t>
            </a:r>
            <a:endParaRPr lang="zh-CN" altLang="en-US" sz="2000"/>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内容占位符 3"/>
          <p:cNvPicPr>
            <a:picLocks noChangeAspect="1"/>
          </p:cNvPicPr>
          <p:nvPr>
            <p:ph idx="1"/>
          </p:nvPr>
        </p:nvPicPr>
        <p:blipFill>
          <a:blip r:embed="rId1"/>
          <a:stretch>
            <a:fillRect/>
          </a:stretch>
        </p:blipFill>
        <p:spPr>
          <a:xfrm>
            <a:off x="991235" y="228600"/>
            <a:ext cx="7162165" cy="3345180"/>
          </a:xfrm>
          <a:prstGeom prst="rect">
            <a:avLst/>
          </a:prstGeom>
        </p:spPr>
      </p:pic>
      <p:pic>
        <p:nvPicPr>
          <p:cNvPr id="5" name="图片 4"/>
          <p:cNvPicPr>
            <a:picLocks noChangeAspect="1"/>
          </p:cNvPicPr>
          <p:nvPr/>
        </p:nvPicPr>
        <p:blipFill>
          <a:blip r:embed="rId2"/>
          <a:stretch>
            <a:fillRect/>
          </a:stretch>
        </p:blipFill>
        <p:spPr>
          <a:xfrm>
            <a:off x="914400" y="3733800"/>
            <a:ext cx="7450455" cy="2959735"/>
          </a:xfrm>
          <a:prstGeom prst="rect">
            <a:avLst/>
          </a:prstGeom>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normAutofit lnSpcReduction="20000"/>
          </a:bodyPr>
          <a:p>
            <a:r>
              <a:rPr lang="zh-CN" altLang="en-US"/>
              <a:t>Variables are </a:t>
            </a:r>
            <a:r>
              <a:rPr lang="zh-CN" altLang="en-US" b="1">
                <a:solidFill>
                  <a:srgbClr val="C00000"/>
                </a:solidFill>
              </a:rPr>
              <a:t>inversely proportional</a:t>
            </a:r>
            <a:r>
              <a:rPr lang="zh-CN" altLang="en-US"/>
              <a:t> when one increases and the other decreases</a:t>
            </a:r>
            <a:r>
              <a:rPr lang="en-US" altLang="zh-CN"/>
              <a:t> </a:t>
            </a:r>
            <a:r>
              <a:rPr lang="zh-CN" altLang="en-US"/>
              <a:t>by the same rate. </a:t>
            </a:r>
            <a:endParaRPr lang="zh-CN" altLang="en-US"/>
          </a:p>
          <a:p>
            <a:r>
              <a:rPr lang="zh-CN" altLang="en-US"/>
              <a:t>Unlike direct proportionality, graphs showing inverse</a:t>
            </a:r>
            <a:r>
              <a:rPr lang="en-US" altLang="zh-CN"/>
              <a:t> </a:t>
            </a:r>
            <a:r>
              <a:rPr lang="zh-CN" altLang="en-US"/>
              <a:t>proportionality are not linear. </a:t>
            </a:r>
            <a:endParaRPr lang="zh-CN" altLang="en-US"/>
          </a:p>
          <a:p>
            <a:r>
              <a:rPr lang="zh-CN" altLang="en-US"/>
              <a:t>Plotting one of the variables in its reciprocal form,</a:t>
            </a:r>
            <a:r>
              <a:rPr lang="en-US" altLang="zh-CN"/>
              <a:t> </a:t>
            </a:r>
            <a:r>
              <a:rPr lang="zh-CN" altLang="en-US"/>
              <a:t>however, gives a straight-line graph. </a:t>
            </a:r>
            <a:endParaRPr lang="zh-CN" altLang="en-US"/>
          </a:p>
          <a:p>
            <a:r>
              <a:rPr lang="zh-CN" altLang="en-US"/>
              <a:t>The relationship between pressure andvolume of an ideal gas is a good example of inverse proportionality</a:t>
            </a:r>
            <a:r>
              <a:rPr lang="en-US" altLang="zh-CN"/>
              <a:t>.</a:t>
            </a:r>
            <a:endParaRPr lang="en-US" altLang="zh-CN"/>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381000"/>
            <a:ext cx="8229600" cy="5745163"/>
          </a:xfrm>
        </p:spPr>
        <p:txBody>
          <a:bodyPr/>
          <a:lstStyle/>
          <a:p>
            <a:r>
              <a:rPr lang="en-US" altLang="zh-CN" dirty="0"/>
              <a:t>The pressure is inversely proportional to the volume. </a:t>
            </a:r>
            <a:endParaRPr lang="en-US" altLang="zh-CN" dirty="0"/>
          </a:p>
          <a:p>
            <a:r>
              <a:rPr lang="en-US" altLang="zh-CN" dirty="0"/>
              <a:t>This relationship is clearly seen when a graph of 1/V against P gives a straight line passing through the origin at constant temperature</a:t>
            </a:r>
            <a:endParaRPr lang="zh-CN" altLang="en-US" dirty="0"/>
          </a:p>
        </p:txBody>
      </p:sp>
      <p:pic>
        <p:nvPicPr>
          <p:cNvPr id="4" name="图片 3"/>
          <p:cNvPicPr>
            <a:picLocks noChangeAspect="1"/>
          </p:cNvPicPr>
          <p:nvPr/>
        </p:nvPicPr>
        <p:blipFill>
          <a:blip r:embed="rId1">
            <a:lum bright="-20000" contrast="40000"/>
          </a:blip>
          <a:stretch>
            <a:fillRect/>
          </a:stretch>
        </p:blipFill>
        <p:spPr>
          <a:xfrm>
            <a:off x="839427" y="3237539"/>
            <a:ext cx="7465146" cy="299481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en-US" altLang="zh-CN" sz="3200" dirty="0"/>
              <a:t>Choosing what to plot to produce a straight line</a:t>
            </a:r>
            <a:endParaRPr lang="zh-CN" altLang="en-US" sz="3200" dirty="0"/>
          </a:p>
        </p:txBody>
      </p:sp>
      <p:sp>
        <p:nvSpPr>
          <p:cNvPr id="3" name="内容占位符 2"/>
          <p:cNvSpPr>
            <a:spLocks noGrp="1"/>
          </p:cNvSpPr>
          <p:nvPr>
            <p:ph idx="1"/>
          </p:nvPr>
        </p:nvSpPr>
        <p:spPr/>
        <p:txBody>
          <a:bodyPr/>
          <a:lstStyle/>
          <a:p>
            <a:r>
              <a:rPr lang="en-US" altLang="zh-CN" dirty="0"/>
              <a:t>Sometimes the data need to be processed in order to produce a straight line.</a:t>
            </a:r>
            <a:endParaRPr lang="en-US" altLang="zh-CN" dirty="0"/>
          </a:p>
          <a:p>
            <a:r>
              <a:rPr lang="en-US" altLang="zh-CN" dirty="0"/>
              <a:t>For example, when the relationship between the pressure and volume of a gas is investigated, the ideal gas equation PV = </a:t>
            </a:r>
            <a:r>
              <a:rPr lang="en-US" altLang="zh-CN" dirty="0" err="1"/>
              <a:t>nRT</a:t>
            </a:r>
            <a:r>
              <a:rPr lang="en-US" altLang="zh-CN" dirty="0"/>
              <a:t> can be rearranged to give a straight line graph when P is plotted against 1/V:</a:t>
            </a:r>
            <a:endParaRPr lang="zh-CN" altLang="en-US" dirty="0"/>
          </a:p>
        </p:txBody>
      </p:sp>
      <p:pic>
        <p:nvPicPr>
          <p:cNvPr id="4" name="图片 3"/>
          <p:cNvPicPr>
            <a:picLocks noChangeAspect="1"/>
          </p:cNvPicPr>
          <p:nvPr/>
        </p:nvPicPr>
        <p:blipFill>
          <a:blip r:embed="rId1">
            <a:lum bright="-20000" contrast="40000"/>
          </a:blip>
          <a:stretch>
            <a:fillRect/>
          </a:stretch>
        </p:blipFill>
        <p:spPr>
          <a:xfrm>
            <a:off x="3733800" y="5257800"/>
            <a:ext cx="1981200" cy="128331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r>
              <a:rPr lang="zh-CN" altLang="en-US"/>
              <a:t>Non-linear is a term that includes all relationships that are not straight lines.</a:t>
            </a:r>
            <a:endParaRPr lang="zh-CN" altLang="en-US"/>
          </a:p>
          <a:p>
            <a:r>
              <a:rPr lang="zh-CN" altLang="en-US"/>
              <a:t>Sometimes, non-linear relationships can be described by functions, such a</a:t>
            </a:r>
            <a:r>
              <a:rPr lang="en-US" altLang="zh-CN"/>
              <a:t>s </a:t>
            </a:r>
            <a:r>
              <a:rPr lang="zh-CN" altLang="en-US"/>
              <a:t>exponential, logarithmic and quadratic functions.</a:t>
            </a:r>
            <a:endParaRPr lang="zh-CN" altLang="en-US"/>
          </a:p>
        </p:txBody>
      </p:sp>
    </p:spTree>
  </p:cSld>
  <p:clrMapOvr>
    <a:masterClrMapping/>
  </p:clrMapOvr>
</p:sld>
</file>

<file path=ppt/tags/tag1.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5.xml><?xml version="1.0" encoding="utf-8"?>
<p:tagLst xmlns:p="http://schemas.openxmlformats.org/presentationml/2006/main">
  <p:tag name="KSO_WPP_MARK_KEY" val="4b78ebb5-ed22-4d16-af7b-ad7c2ede1d1c"/>
  <p:tag name="COMMONDATA" val="eyJoZGlkIjoiZDY0NzJhMjVlNjIxMjNiNmIyMGM0ZjAyZTVmMGU4NWIifQ=="/>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38954</Words>
  <Application>WPS 演示</Application>
  <PresentationFormat>全屏显示(4:3)</PresentationFormat>
  <Paragraphs>750</Paragraphs>
  <Slides>130</Slides>
  <Notes>25</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130</vt:i4>
      </vt:variant>
    </vt:vector>
  </HeadingPairs>
  <TitlesOfParts>
    <vt:vector size="139" baseType="lpstr">
      <vt:lpstr>Arial</vt:lpstr>
      <vt:lpstr>宋体</vt:lpstr>
      <vt:lpstr>Wingdings</vt:lpstr>
      <vt:lpstr>Times New Roman</vt:lpstr>
      <vt:lpstr>Calibri</vt:lpstr>
      <vt:lpstr>微软雅黑</vt:lpstr>
      <vt:lpstr>Arial Unicode MS</vt:lpstr>
      <vt:lpstr>Symbol</vt:lpstr>
      <vt:lpstr>Office Theme</vt:lpstr>
      <vt:lpstr>Chapter 4 Measurement &amp;  Data Processing</vt:lpstr>
      <vt:lpstr>4.1 Uncertainties and errors in measurement and results</vt:lpstr>
      <vt:lpstr>Uncertainty in Measurement</vt:lpstr>
      <vt:lpstr>Why Is there Uncertainty?</vt:lpstr>
      <vt:lpstr>Two Types of Measuring Apparatus</vt:lpstr>
      <vt:lpstr>Reading the Meniscus</vt:lpstr>
      <vt:lpstr>Avoid parallax errors</vt:lpstr>
      <vt:lpstr>Measuring Volume</vt:lpstr>
      <vt:lpstr>Use the graduations to find all certain digits</vt:lpstr>
      <vt:lpstr>Estimate the uncertain digit and take a reading</vt:lpstr>
      <vt:lpstr>10 mL Graduate</vt:lpstr>
      <vt:lpstr>Self Test</vt:lpstr>
      <vt:lpstr>The Thermometer</vt:lpstr>
      <vt:lpstr>Do not allow the tip to touch the walls or the bottom of the flask.</vt:lpstr>
      <vt:lpstr>Reading the Thermometer</vt:lpstr>
      <vt:lpstr>Digital Instruments</vt:lpstr>
      <vt:lpstr>Balance Rules </vt:lpstr>
      <vt:lpstr>Mass and uncertainty</vt:lpstr>
      <vt:lpstr>Other sources of uncertainty </vt:lpstr>
      <vt:lpstr>Significant Figures</vt:lpstr>
      <vt:lpstr>Rules for Counting Significant Figures - Details</vt:lpstr>
      <vt:lpstr>Rules for Counting Significant Figures - Details</vt:lpstr>
      <vt:lpstr>Rules for Counting Significant Figures - Details</vt:lpstr>
      <vt:lpstr>Rules for Counting Significant Figures - Details</vt:lpstr>
      <vt:lpstr>Rules for Counting Significant Figures - Details</vt:lpstr>
      <vt:lpstr>Rules for Counting Significant Figures - Details</vt:lpstr>
      <vt:lpstr>Rules for Counting Significant Figures - Details</vt:lpstr>
      <vt:lpstr>PowerPoint 演示文稿</vt:lpstr>
      <vt:lpstr>Significant Figures Practice #1</vt:lpstr>
      <vt:lpstr>Rules for Significant Figures in Mathematical Operations</vt:lpstr>
      <vt:lpstr>Rules for Significant Figures in Mathematical Operations</vt:lpstr>
      <vt:lpstr>Significant Figures Practice #3</vt:lpstr>
      <vt:lpstr>Significant Figures Practice #2</vt:lpstr>
      <vt:lpstr>Types of Error</vt:lpstr>
      <vt:lpstr>Random Error</vt:lpstr>
      <vt:lpstr>Random Error</vt:lpstr>
      <vt:lpstr>PowerPoint 演示文稿</vt:lpstr>
      <vt:lpstr>Systematic Error</vt:lpstr>
      <vt:lpstr>Systematic Error</vt:lpstr>
      <vt:lpstr>PowerPoint 演示文稿</vt:lpstr>
      <vt:lpstr>Precision and Accuracy</vt:lpstr>
      <vt:lpstr>PowerPoint 演示文稿</vt:lpstr>
      <vt:lpstr>Errors related to precision &amp; accuracy</vt:lpstr>
      <vt:lpstr>Error and Uncertainty</vt:lpstr>
      <vt:lpstr>PowerPoint 演示文稿</vt:lpstr>
      <vt:lpstr>Types of Uncertainty</vt:lpstr>
      <vt:lpstr>Calculation of Uncertainty</vt:lpstr>
      <vt:lpstr>PowerPoint 演示文稿</vt:lpstr>
      <vt:lpstr>PowerPoint 演示文稿</vt:lpstr>
      <vt:lpstr>PowerPoint 演示文稿</vt:lpstr>
      <vt:lpstr>PowerPoint 演示文稿</vt:lpstr>
      <vt:lpstr>PowerPoint 演示文稿</vt:lpstr>
      <vt:lpstr>PowerPoint 演示文稿</vt:lpstr>
      <vt:lpstr>Calculation of Uncertainty</vt:lpstr>
      <vt:lpstr>Calculation of Uncertainty</vt:lpstr>
      <vt:lpstr>Discussing errors and uncertainties</vt:lpstr>
      <vt:lpstr>PowerPoint 演示文稿</vt:lpstr>
      <vt:lpstr>4.2 Technologies</vt:lpstr>
      <vt:lpstr>Sensors</vt:lpstr>
      <vt:lpstr>PowerPoint 演示文稿</vt:lpstr>
      <vt:lpstr>Spreadsheets (Excel)</vt:lpstr>
      <vt:lpstr>PowerPoint 演示文稿</vt:lpstr>
      <vt:lpstr>PowerPoint 演示文稿</vt:lpstr>
      <vt:lpstr>PowerPoint 演示文稿</vt:lpstr>
      <vt:lpstr>PowerPoint 演示文稿</vt:lpstr>
      <vt:lpstr>Databases</vt:lpstr>
      <vt:lpstr>PowerPoint 演示文稿</vt:lpstr>
      <vt:lpstr>PowerPoint 演示文稿</vt:lpstr>
      <vt:lpstr>Modelling</vt:lpstr>
      <vt:lpstr>Spreadsheet modelling</vt:lpstr>
      <vt:lpstr>PowerPoint 演示文稿</vt:lpstr>
      <vt:lpstr>PowerPoint 演示文稿</vt:lpstr>
      <vt:lpstr>Molecular mechanics</vt:lpstr>
      <vt:lpstr>PowerPoint 演示文稿</vt:lpstr>
      <vt:lpstr>PowerPoint 演示文稿</vt:lpstr>
      <vt:lpstr>PowerPoint 演示文稿</vt:lpstr>
      <vt:lpstr>4.3 Graphical Techniques</vt:lpstr>
      <vt:lpstr>Tables</vt:lpstr>
      <vt:lpstr>PowerPoint 演示文稿</vt:lpstr>
      <vt:lpstr>PowerPoint 演示文稿</vt:lpstr>
      <vt:lpstr>Charts and Graphs</vt:lpstr>
      <vt:lpstr>PowerPoint 演示文稿</vt:lpstr>
      <vt:lpstr>PowerPoint 演示文稿</vt:lpstr>
      <vt:lpstr>Sketched graphs are used to show qualitative trends</vt:lpstr>
      <vt:lpstr>Plotting scatter graphs</vt:lpstr>
      <vt:lpstr>PowerPoint 演示文稿</vt:lpstr>
      <vt:lpstr>PowerPoint 演示文稿</vt:lpstr>
      <vt:lpstr>PowerPoint 演示文稿</vt:lpstr>
      <vt:lpstr>PowerPoint 演示文稿</vt:lpstr>
      <vt:lpstr>The ‘best-fit’ line or curve</vt:lpstr>
      <vt:lpstr>PowerPoint 演示文稿</vt:lpstr>
      <vt:lpstr>PowerPoint 演示文稿</vt:lpstr>
      <vt:lpstr>Interpretation of features of graphs</vt:lpstr>
      <vt:lpstr>Correlation</vt:lpstr>
      <vt:lpstr>PowerPoint 演示文稿</vt:lpstr>
      <vt:lpstr>PowerPoint 演示文稿</vt:lpstr>
      <vt:lpstr>PowerPoint 演示文稿</vt:lpstr>
      <vt:lpstr>Choosing what to plot to produce a straight line</vt:lpstr>
      <vt:lpstr>PowerPoint 演示文稿</vt:lpstr>
      <vt:lpstr>PowerPoint 演示文稿</vt:lpstr>
      <vt:lpstr>PowerPoint 演示文稿</vt:lpstr>
      <vt:lpstr>Gradient</vt:lpstr>
      <vt:lpstr>PowerPoint 演示文稿</vt:lpstr>
      <vt:lpstr>PowerPoint 演示文稿</vt:lpstr>
      <vt:lpstr>PowerPoint 演示文稿</vt:lpstr>
      <vt:lpstr>PowerPoint 演示文稿</vt:lpstr>
      <vt:lpstr>Intercepts</vt:lpstr>
      <vt:lpstr>PowerPoint 演示文稿</vt:lpstr>
      <vt:lpstr>PowerPoint 演示文稿</vt:lpstr>
      <vt:lpstr>Interpolation and extrapolation</vt:lpstr>
      <vt:lpstr>PowerPoint 演示文稿</vt:lpstr>
      <vt:lpstr>PowerPoint 演示文稿</vt:lpstr>
      <vt:lpstr>PowerPoint 演示文稿</vt:lpstr>
      <vt:lpstr>PowerPoint 演示文稿</vt:lpstr>
      <vt:lpstr>PowerPoint 演示文稿</vt:lpstr>
      <vt:lpstr>Maxima, minima and areas on graphs</vt:lpstr>
      <vt:lpstr>PowerPoint 演示文稿</vt:lpstr>
      <vt:lpstr>PowerPoint 演示文稿</vt:lpstr>
      <vt:lpstr>PowerPoint 演示文稿</vt:lpstr>
      <vt:lpstr>PowerPoint 演示文稿</vt:lpstr>
      <vt:lpstr>Errors and graphs</vt:lpstr>
      <vt:lpstr>PowerPoint 演示文稿</vt:lpstr>
      <vt:lpstr>Error Bars</vt:lpstr>
      <vt:lpstr>PowerPoint 演示文稿</vt:lpstr>
      <vt:lpstr>PowerPoint 演示文稿</vt:lpstr>
      <vt:lpstr>PowerPoint 演示文稿</vt:lpstr>
      <vt:lpstr>PowerPoint 演示文稿</vt:lpstr>
      <vt:lpstr>PowerPoint 演示文稿</vt:lpstr>
      <vt:lpstr>Coefficient of determination, R2</vt:lpstr>
      <vt:lpstr>PowerPoint 演示文稿</vt:lpstr>
    </vt:vector>
  </TitlesOfParts>
  <Company>Greengates School, S.C.</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Uncertainty and Significant Figures</dc:title>
  <dc:creator>jhinton</dc:creator>
  <cp:lastModifiedBy>Wilt</cp:lastModifiedBy>
  <cp:revision>143</cp:revision>
  <dcterms:created xsi:type="dcterms:W3CDTF">2012-06-15T14:39:00Z</dcterms:created>
  <dcterms:modified xsi:type="dcterms:W3CDTF">2023-08-28T06:30:20Z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2052-11.1.0.14309</vt:lpwstr>
  </property>
  <property fmtid="{D5CDD505-2E9C-101B-9397-08002B2CF9AE}" pid="3" name="ICV">
    <vt:lpwstr>049F8CDDAC6347E891111BCA14601FB3_12</vt:lpwstr>
  </property>
</Properties>
</file>